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80" r:id="rId3"/>
    <p:sldId id="283" r:id="rId4"/>
    <p:sldId id="285" r:id="rId5"/>
    <p:sldId id="286" r:id="rId6"/>
    <p:sldId id="281" r:id="rId7"/>
    <p:sldId id="284" r:id="rId8"/>
    <p:sldId id="282" r:id="rId9"/>
    <p:sldId id="263" r:id="rId10"/>
    <p:sldId id="257" r:id="rId11"/>
    <p:sldId id="274" r:id="rId12"/>
    <p:sldId id="273" r:id="rId13"/>
    <p:sldId id="269" r:id="rId14"/>
    <p:sldId id="264" r:id="rId15"/>
    <p:sldId id="270" r:id="rId16"/>
    <p:sldId id="265" r:id="rId17"/>
    <p:sldId id="275" r:id="rId18"/>
    <p:sldId id="276" r:id="rId19"/>
    <p:sldId id="271" r:id="rId20"/>
    <p:sldId id="266" r:id="rId21"/>
    <p:sldId id="272" r:id="rId22"/>
    <p:sldId id="268" r:id="rId23"/>
    <p:sldId id="277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93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6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85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40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88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15175-05A5-4DCF-8A85-ACAE563C68E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42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422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2422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429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447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692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6571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2452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235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3404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2319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9201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32567e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32567e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852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32567eff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32567eff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209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06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sv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11.png"/><Relationship Id="rId7" Type="http://schemas.openxmlformats.org/officeDocument/2006/relationships/image" Target="../media/image15.tiff"/><Relationship Id="rId12" Type="http://schemas.openxmlformats.org/officeDocument/2006/relationships/image" Target="../media/image2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tiff"/><Relationship Id="rId11" Type="http://schemas.openxmlformats.org/officeDocument/2006/relationships/image" Target="../media/image19.tiff"/><Relationship Id="rId5" Type="http://schemas.openxmlformats.org/officeDocument/2006/relationships/image" Target="../media/image13.tiff"/><Relationship Id="rId10" Type="http://schemas.openxmlformats.org/officeDocument/2006/relationships/image" Target="../media/image18.tiff"/><Relationship Id="rId4" Type="http://schemas.openxmlformats.org/officeDocument/2006/relationships/image" Target="../media/image12.png"/><Relationship Id="rId9" Type="http://schemas.openxmlformats.org/officeDocument/2006/relationships/image" Target="../media/image17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0.tiff"/><Relationship Id="rId18" Type="http://schemas.openxmlformats.org/officeDocument/2006/relationships/image" Target="../media/image35.jpeg"/><Relationship Id="rId3" Type="http://schemas.openxmlformats.org/officeDocument/2006/relationships/image" Target="../media/image21.png"/><Relationship Id="rId21" Type="http://schemas.openxmlformats.org/officeDocument/2006/relationships/image" Target="../media/image38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3.png"/><Relationship Id="rId20" Type="http://schemas.openxmlformats.org/officeDocument/2006/relationships/image" Target="../media/image3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2.jpeg"/><Relationship Id="rId10" Type="http://schemas.openxmlformats.org/officeDocument/2006/relationships/image" Target="../media/image28.png"/><Relationship Id="rId19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65.png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9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078850" y="1790871"/>
            <a:ext cx="5300604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 b="1" dirty="0" smtClean="0">
                <a:latin typeface="Exo 2.0 Light"/>
              </a:rPr>
              <a:t>ЛЕТО</a:t>
            </a:r>
            <a:br>
              <a:rPr lang="ru" sz="5400" b="1" dirty="0" smtClean="0">
                <a:latin typeface="Exo 2.0 Light"/>
              </a:rPr>
            </a:br>
            <a:r>
              <a:rPr lang="ru" sz="5400" b="1" dirty="0" smtClean="0">
                <a:latin typeface="Exo 2.0 Light"/>
              </a:rPr>
              <a:t> </a:t>
            </a:r>
            <a:r>
              <a:rPr lang="ru" sz="5400" b="1" dirty="0">
                <a:latin typeface="Exo 2.0 Light"/>
              </a:rPr>
              <a:t>в </a:t>
            </a:r>
            <a:r>
              <a:rPr lang="ru" sz="5400" b="1" dirty="0" smtClean="0">
                <a:latin typeface="Exo 2.0 Light"/>
              </a:rPr>
              <a:t>Технопарке </a:t>
            </a:r>
            <a:r>
              <a:rPr lang="ru" sz="5400" b="1" dirty="0">
                <a:solidFill>
                  <a:srgbClr val="7030A0"/>
                </a:solidFill>
                <a:latin typeface="Exo 2.0 Light"/>
              </a:rPr>
              <a:t>2024</a:t>
            </a:r>
            <a:endParaRPr sz="5400" b="1" dirty="0">
              <a:solidFill>
                <a:srgbClr val="7030A0"/>
              </a:solidFill>
              <a:latin typeface="Exo 2.0 Ligh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591841" y="3850228"/>
            <a:ext cx="5048804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Образовательные смены</a:t>
            </a:r>
            <a:endParaRPr dirty="0"/>
          </a:p>
        </p:txBody>
      </p:sp>
      <p:pic>
        <p:nvPicPr>
          <p:cNvPr id="4" name="Picture 3" descr="C:\Users\79961\Downloads\0B8A05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8" r="50716"/>
          <a:stretch/>
        </p:blipFill>
        <p:spPr bwMode="auto">
          <a:xfrm>
            <a:off x="213151" y="195486"/>
            <a:ext cx="2591008" cy="4752529"/>
          </a:xfrm>
          <a:prstGeom prst="roundRect">
            <a:avLst>
              <a:gd name="adj" fmla="val 9315"/>
            </a:avLst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79961\Downloads\Telegram Desktop\3x\Asset 1@3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687" y="361138"/>
            <a:ext cx="1779091" cy="43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804160" y="195487"/>
            <a:ext cx="6111240" cy="4752528"/>
          </a:xfrm>
          <a:prstGeom prst="roundRect">
            <a:avLst>
              <a:gd name="adj" fmla="val 557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pic>
        <p:nvPicPr>
          <p:cNvPr id="1026" name="Picture 2" descr="https://i.pinimg.com/originals/fb/17/08/fb17081642129523924757c9252fad8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40" y="925410"/>
            <a:ext cx="1130742" cy="112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3408013" y="1509712"/>
            <a:ext cx="1714500" cy="2047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3408013" y="3624264"/>
            <a:ext cx="1714500" cy="20478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3408013" y="1509714"/>
            <a:ext cx="1714500" cy="55721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3408013" y="3624264"/>
            <a:ext cx="1714500" cy="55721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64788" y="590551"/>
            <a:ext cx="2831041" cy="1885896"/>
          </a:xfrm>
          <a:prstGeom prst="roundRect">
            <a:avLst>
              <a:gd name="adj" fmla="val 11209"/>
            </a:avLst>
          </a:prstGeom>
          <a:ln w="6350">
            <a:solidFill>
              <a:schemeClr val="tx1"/>
            </a:solidFill>
          </a:ln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64787" y="2752725"/>
            <a:ext cx="2831040" cy="2123281"/>
          </a:xfrm>
          <a:prstGeom prst="roundRect">
            <a:avLst>
              <a:gd name="adj" fmla="val 10963"/>
            </a:avLst>
          </a:prstGeom>
          <a:ln w="6350">
            <a:solidFill>
              <a:schemeClr val="tx1"/>
            </a:solidFill>
          </a:ln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3408013" y="1709738"/>
            <a:ext cx="1714500" cy="9144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3408013" y="3824288"/>
            <a:ext cx="1714500" cy="9144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5314950" y="1809750"/>
            <a:ext cx="3829050" cy="333375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276226" y="190501"/>
            <a:ext cx="8582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0"/>
              </a:lnSpc>
              <a:spcAft>
                <a:spcPts val="750"/>
              </a:spcAft>
            </a:pPr>
            <a:r>
              <a:rPr lang="en-US" sz="1800" b="1" spc="-75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Новая инфраструктура кластера</a:t>
            </a:r>
            <a:endParaRPr lang="en-US" sz="1800" dirty="0">
              <a:latin typeface="Exo 2.0" pitchFamily="50" charset="-52"/>
            </a:endParaRPr>
          </a:p>
        </p:txBody>
      </p:sp>
      <p:sp>
        <p:nvSpPr>
          <p:cNvPr id="12" name="Text 1"/>
          <p:cNvSpPr/>
          <p:nvPr/>
        </p:nvSpPr>
        <p:spPr>
          <a:xfrm>
            <a:off x="3417539" y="1157288"/>
            <a:ext cx="1095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0"/>
              </a:lnSpc>
              <a:spcAft>
                <a:spcPts val="750"/>
              </a:spcAft>
            </a:pPr>
            <a:r>
              <a:rPr lang="en-US" sz="1800" b="1" spc="-75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КАМПУС</a:t>
            </a:r>
            <a:endParaRPr lang="en-US" sz="1800" dirty="0">
              <a:latin typeface="Exo 2.0" pitchFamily="50" charset="-52"/>
            </a:endParaRPr>
          </a:p>
        </p:txBody>
      </p:sp>
      <p:sp>
        <p:nvSpPr>
          <p:cNvPr id="13" name="Text 2"/>
          <p:cNvSpPr/>
          <p:nvPr/>
        </p:nvSpPr>
        <p:spPr>
          <a:xfrm>
            <a:off x="3398488" y="3271838"/>
            <a:ext cx="16002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0"/>
              </a:lnSpc>
              <a:spcAft>
                <a:spcPts val="750"/>
              </a:spcAft>
            </a:pPr>
            <a:r>
              <a:rPr lang="en-US" sz="1800" b="1" spc="-75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ТЕХНОПАРК</a:t>
            </a:r>
            <a:endParaRPr lang="en-US" sz="1800" dirty="0">
              <a:latin typeface="Exo 2.0" pitchFamily="50" charset="-52"/>
            </a:endParaRPr>
          </a:p>
        </p:txBody>
      </p:sp>
      <p:sp>
        <p:nvSpPr>
          <p:cNvPr id="14" name="Text 3"/>
          <p:cNvSpPr/>
          <p:nvPr/>
        </p:nvSpPr>
        <p:spPr>
          <a:xfrm>
            <a:off x="3431825" y="4195763"/>
            <a:ext cx="16573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750"/>
              </a:spcAft>
            </a:pPr>
            <a:r>
              <a:rPr lang="en-US" sz="1500" b="1" spc="8" dirty="0">
                <a:latin typeface="Exo 2.0" pitchFamily="50" charset="-52"/>
                <a:ea typeface="Exo 2 Bold" pitchFamily="34" charset="-122"/>
                <a:cs typeface="Exo 2 Bold" pitchFamily="34" charset="-120"/>
              </a:rPr>
              <a:t>58 лабораторий</a:t>
            </a:r>
            <a:endParaRPr lang="en-US" sz="1500" dirty="0">
              <a:latin typeface="Exo 2.0" pitchFamily="50" charset="-52"/>
            </a:endParaRPr>
          </a:p>
        </p:txBody>
      </p:sp>
      <p:sp>
        <p:nvSpPr>
          <p:cNvPr id="15" name="Text 4"/>
          <p:cNvSpPr/>
          <p:nvPr/>
        </p:nvSpPr>
        <p:spPr>
          <a:xfrm>
            <a:off x="3522314" y="1543051"/>
            <a:ext cx="1814513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0"/>
              </a:lnSpc>
              <a:spcAft>
                <a:spcPts val="600"/>
              </a:spcAft>
            </a:pPr>
            <a:r>
              <a:rPr lang="en-US" sz="900" b="1" dirty="0">
                <a:solidFill>
                  <a:srgbClr val="FFFFFF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Общая площадь здания:</a:t>
            </a:r>
            <a:endParaRPr lang="en-US" sz="900" dirty="0">
              <a:latin typeface="Exo 2.0" pitchFamily="50" charset="-52"/>
            </a:endParaRPr>
          </a:p>
        </p:txBody>
      </p:sp>
      <p:sp>
        <p:nvSpPr>
          <p:cNvPr id="16" name="Text 5"/>
          <p:cNvSpPr/>
          <p:nvPr/>
        </p:nvSpPr>
        <p:spPr>
          <a:xfrm>
            <a:off x="3522314" y="3657601"/>
            <a:ext cx="1814513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0"/>
              </a:lnSpc>
              <a:spcAft>
                <a:spcPts val="600"/>
              </a:spcAft>
            </a:pPr>
            <a:r>
              <a:rPr lang="en-US" sz="900" b="1" dirty="0">
                <a:solidFill>
                  <a:srgbClr val="FFFFFF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Общая площадь здания:</a:t>
            </a:r>
            <a:endParaRPr lang="en-US" sz="900" dirty="0">
              <a:latin typeface="Exo 2.0" pitchFamily="50" charset="-52"/>
            </a:endParaRPr>
          </a:p>
        </p:txBody>
      </p:sp>
      <p:sp>
        <p:nvSpPr>
          <p:cNvPr id="17" name="Text 6"/>
          <p:cNvSpPr/>
          <p:nvPr/>
        </p:nvSpPr>
        <p:spPr>
          <a:xfrm>
            <a:off x="3522313" y="1785938"/>
            <a:ext cx="452438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  <a:spcAft>
                <a:spcPts val="750"/>
              </a:spcAft>
            </a:pPr>
            <a:r>
              <a:rPr lang="en-US" sz="900" b="1" spc="-8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7 505 м²</a:t>
            </a:r>
            <a:endParaRPr lang="en-US" sz="900" dirty="0">
              <a:latin typeface="Exo 2.0" pitchFamily="50" charset="-52"/>
            </a:endParaRPr>
          </a:p>
        </p:txBody>
      </p:sp>
      <p:sp>
        <p:nvSpPr>
          <p:cNvPr id="18" name="Text 7"/>
          <p:cNvSpPr/>
          <p:nvPr/>
        </p:nvSpPr>
        <p:spPr>
          <a:xfrm>
            <a:off x="4389088" y="1785938"/>
            <a:ext cx="509588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  <a:spcAft>
                <a:spcPts val="750"/>
              </a:spcAft>
            </a:pPr>
            <a:r>
              <a:rPr lang="en-US" sz="900" b="1" spc="-8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200 мест</a:t>
            </a:r>
            <a:endParaRPr lang="en-US" sz="900" dirty="0">
              <a:latin typeface="Exo 2.0" pitchFamily="50" charset="-52"/>
            </a:endParaRPr>
          </a:p>
        </p:txBody>
      </p:sp>
      <p:sp>
        <p:nvSpPr>
          <p:cNvPr id="19" name="Text 8"/>
          <p:cNvSpPr/>
          <p:nvPr/>
        </p:nvSpPr>
        <p:spPr>
          <a:xfrm>
            <a:off x="4255738" y="3914776"/>
            <a:ext cx="781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  <a:spcAft>
                <a:spcPts val="750"/>
              </a:spcAft>
            </a:pPr>
            <a:r>
              <a:rPr lang="en-US" sz="900" b="1" spc="-8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545 чел./день</a:t>
            </a:r>
            <a:endParaRPr lang="en-US" sz="900" dirty="0">
              <a:latin typeface="Exo 2.0" pitchFamily="50" charset="-52"/>
            </a:endParaRPr>
          </a:p>
        </p:txBody>
      </p:sp>
      <p:sp>
        <p:nvSpPr>
          <p:cNvPr id="20" name="Text 9"/>
          <p:cNvSpPr/>
          <p:nvPr/>
        </p:nvSpPr>
        <p:spPr>
          <a:xfrm>
            <a:off x="3498500" y="3914776"/>
            <a:ext cx="5048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  <a:spcAft>
                <a:spcPts val="750"/>
              </a:spcAft>
            </a:pPr>
            <a:r>
              <a:rPr lang="en-US" sz="900" b="1" spc="-8" dirty="0">
                <a:solidFill>
                  <a:srgbClr val="090808"/>
                </a:solidFill>
                <a:latin typeface="Exo 2.0" pitchFamily="50" charset="-52"/>
                <a:ea typeface="Exo 2 Bold" pitchFamily="34" charset="-122"/>
                <a:cs typeface="Exo 2 Bold" pitchFamily="34" charset="-120"/>
              </a:rPr>
              <a:t>27 124 м²</a:t>
            </a:r>
            <a:endParaRPr lang="en-US" sz="900" dirty="0">
              <a:latin typeface="Exo 2.0" pitchFamily="50" charset="-52"/>
            </a:endParaRPr>
          </a:p>
        </p:txBody>
      </p:sp>
      <p:sp>
        <p:nvSpPr>
          <p:cNvPr id="21" name="Text 10"/>
          <p:cNvSpPr/>
          <p:nvPr/>
        </p:nvSpPr>
        <p:spPr>
          <a:xfrm>
            <a:off x="5552764" y="3062289"/>
            <a:ext cx="3052763" cy="1347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80"/>
              </a:lnSpc>
              <a:spcAft>
                <a:spcPts val="750"/>
              </a:spcAft>
            </a:pPr>
            <a:r>
              <a:rPr lang="en-US" sz="2400" b="1" spc="12" dirty="0">
                <a:latin typeface="Exo 2.0" pitchFamily="50" charset="-52"/>
                <a:ea typeface="Exo 2 Bold" pitchFamily="34" charset="-122"/>
                <a:cs typeface="Exo 2 Bold" pitchFamily="34" charset="-120"/>
              </a:rPr>
              <a:t>САМЫЙ БОЛЬШОЙ ШКОЛЬНЫЙ ТЕХНОПАРК В РФ</a:t>
            </a:r>
            <a:endParaRPr lang="en-US" sz="2400" dirty="0">
              <a:latin typeface="Exo 2.0" pitchFamily="50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3DDEFCA-42FD-A74D-B97F-AD4973EC0C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14951" y="322288"/>
            <a:ext cx="3528391" cy="2182431"/>
          </a:xfrm>
          <a:prstGeom prst="rect">
            <a:avLst/>
          </a:prstGeom>
        </p:spPr>
      </p:pic>
      <p:sp>
        <p:nvSpPr>
          <p:cNvPr id="23" name="object 2">
            <a:extLst>
              <a:ext uri="{FF2B5EF4-FFF2-40B4-BE49-F238E27FC236}">
                <a16:creationId xmlns:a16="http://schemas.microsoft.com/office/drawing/2014/main" id="{5CEA52EC-31C2-9542-8FEF-7C33FB9A43F5}"/>
              </a:ext>
            </a:extLst>
          </p:cNvPr>
          <p:cNvSpPr/>
          <p:nvPr/>
        </p:nvSpPr>
        <p:spPr>
          <a:xfrm flipH="1">
            <a:off x="0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92992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A8F5AE18-00A3-554C-8A74-731B62114FDB}"/>
              </a:ext>
            </a:extLst>
          </p:cNvPr>
          <p:cNvSpPr txBox="1"/>
          <p:nvPr/>
        </p:nvSpPr>
        <p:spPr>
          <a:xfrm>
            <a:off x="323353" y="195486"/>
            <a:ext cx="4104456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sz="2400" b="1" dirty="0">
                <a:latin typeface="Exo 2.0" pitchFamily="50" charset="-52"/>
                <a:cs typeface="Geeza Pro" panose="02000400000000000000" pitchFamily="2" charset="-78"/>
              </a:rPr>
              <a:t>Лаборатории </a:t>
            </a:r>
            <a:r>
              <a:rPr lang="ru-RU" sz="2400" b="1" dirty="0" err="1">
                <a:latin typeface="Exo 2.0" pitchFamily="50" charset="-52"/>
                <a:cs typeface="Geeza Pro" panose="02000400000000000000" pitchFamily="2" charset="-78"/>
              </a:rPr>
              <a:t>Биохимтех</a:t>
            </a:r>
            <a:endParaRPr lang="ru-RU" sz="2400" b="1" dirty="0">
              <a:latin typeface="Exo 2.0" pitchFamily="50" charset="-52"/>
              <a:cs typeface="Geeza Pro" panose="02000400000000000000" pitchFamily="2" charset="-78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EDA791CD-9687-7445-B2D1-4CDB603430D5}"/>
              </a:ext>
            </a:extLst>
          </p:cNvPr>
          <p:cNvSpPr/>
          <p:nvPr/>
        </p:nvSpPr>
        <p:spPr>
          <a:xfrm flipH="1">
            <a:off x="-17659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D197856-20D5-FA42-9801-F90AAD58CFB6}"/>
              </a:ext>
            </a:extLst>
          </p:cNvPr>
          <p:cNvSpPr/>
          <p:nvPr/>
        </p:nvSpPr>
        <p:spPr>
          <a:xfrm>
            <a:off x="106253" y="754085"/>
            <a:ext cx="475252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Оранжерея и </a:t>
            </a:r>
            <a:r>
              <a:rPr lang="ru-RU" sz="1050" dirty="0" err="1">
                <a:latin typeface="Exo 2.0" pitchFamily="50" charset="-52"/>
              </a:rPr>
              <a:t>аквариумистика</a:t>
            </a:r>
            <a:endParaRPr lang="ru-RU" sz="1050" dirty="0">
              <a:latin typeface="Exo 2.0" pitchFamily="50" charset="-52"/>
            </a:endParaRP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Работа с животными (учебный виварий)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Научная коммуникация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 err="1">
                <a:latin typeface="Exo 2.0" pitchFamily="50" charset="-52"/>
              </a:rPr>
              <a:t>Агролаб</a:t>
            </a:r>
            <a:endParaRPr lang="ru-RU" sz="1050" dirty="0">
              <a:latin typeface="Exo 2.0" pitchFamily="50" charset="-52"/>
            </a:endParaRP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Лаборатория </a:t>
            </a:r>
            <a:r>
              <a:rPr lang="ru-RU" sz="1050" dirty="0" err="1">
                <a:latin typeface="Exo 2.0" pitchFamily="50" charset="-52"/>
              </a:rPr>
              <a:t>нанобиотехнологий</a:t>
            </a:r>
            <a:endParaRPr lang="ru-RU" sz="1050" dirty="0">
              <a:latin typeface="Exo 2.0" pitchFamily="50" charset="-52"/>
            </a:endParaRP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 err="1">
                <a:latin typeface="Exo 2.0" pitchFamily="50" charset="-52"/>
              </a:rPr>
              <a:t>Биосенсорика</a:t>
            </a:r>
            <a:endParaRPr lang="ru-RU" sz="1050" dirty="0">
              <a:latin typeface="Exo 2.0" pitchFamily="50" charset="-52"/>
            </a:endParaRP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 err="1">
                <a:latin typeface="Exo 2.0" pitchFamily="50" charset="-52"/>
              </a:rPr>
              <a:t>Нейротехнологии</a:t>
            </a:r>
            <a:endParaRPr lang="ru-RU" sz="1050" dirty="0">
              <a:latin typeface="Exo 2.0" pitchFamily="50" charset="-52"/>
            </a:endParaRP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Лаборатория </a:t>
            </a:r>
            <a:r>
              <a:rPr lang="ru-RU" sz="1050" dirty="0" err="1">
                <a:latin typeface="Exo 2.0" pitchFamily="50" charset="-52"/>
              </a:rPr>
              <a:t>ассистивных</a:t>
            </a:r>
            <a:r>
              <a:rPr lang="ru-RU" sz="1050" dirty="0">
                <a:latin typeface="Exo 2.0" pitchFamily="50" charset="-52"/>
              </a:rPr>
              <a:t> технологий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Тестирование продуктов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Олимпиады по химии и биологии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3267E9-FD5C-6F47-8E9A-FAB02C3F1B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9" t="9257" r="80251" b="15091"/>
          <a:stretch/>
        </p:blipFill>
        <p:spPr>
          <a:xfrm flipH="1">
            <a:off x="373501" y="2911416"/>
            <a:ext cx="892169" cy="884471"/>
          </a:xfrm>
          <a:prstGeom prst="ellipse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402879" y="2978251"/>
            <a:ext cx="354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err="1">
                <a:latin typeface="Exo 2.0" pitchFamily="50" charset="-52"/>
              </a:rPr>
              <a:t>Трушников</a:t>
            </a:r>
            <a:r>
              <a:rPr lang="ru-RU" sz="1200" b="1" dirty="0">
                <a:latin typeface="Exo 2.0" pitchFamily="50" charset="-52"/>
              </a:rPr>
              <a:t> Денис Юрьевич</a:t>
            </a:r>
          </a:p>
          <a:p>
            <a:pPr>
              <a:spcAft>
                <a:spcPts val="600"/>
              </a:spcAft>
            </a:pPr>
            <a:r>
              <a:rPr lang="ru-RU" sz="1000" b="1" dirty="0">
                <a:latin typeface="Exo 2.0" pitchFamily="50" charset="-52"/>
              </a:rPr>
              <a:t>Руководитель </a:t>
            </a:r>
            <a:r>
              <a:rPr lang="ru-RU" sz="1000" b="1" dirty="0" err="1">
                <a:latin typeface="Exo 2.0" pitchFamily="50" charset="-52"/>
              </a:rPr>
              <a:t>Биохимтех</a:t>
            </a:r>
            <a:endParaRPr lang="ru-RU" sz="1000" b="1" dirty="0">
              <a:latin typeface="Exo 2.0" pitchFamily="50" charset="-52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latin typeface="Exo 2.0" pitchFamily="50" charset="-52"/>
              </a:rPr>
              <a:t>Кандидат педагогических наук, доцент</a:t>
            </a:r>
            <a:r>
              <a:rPr lang="en-US" sz="900" dirty="0">
                <a:latin typeface="Exo 2.0" pitchFamily="50" charset="-52"/>
              </a:rPr>
              <a:t>, </a:t>
            </a:r>
            <a:r>
              <a:rPr lang="ru-RU" sz="900" dirty="0">
                <a:latin typeface="Exo 2.0" pitchFamily="50" charset="-52"/>
              </a:rPr>
              <a:t/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преподаватель ОЦ Сириус </a:t>
            </a: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4"/>
          <a:srcRect l="35820" t="10248" r="18899" b="61229"/>
          <a:stretch/>
        </p:blipFill>
        <p:spPr>
          <a:xfrm>
            <a:off x="373501" y="3947533"/>
            <a:ext cx="892169" cy="892169"/>
          </a:xfrm>
          <a:prstGeom prst="ellipse">
            <a:avLst/>
          </a:prstGeom>
          <a:ln w="3175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402879" y="4073424"/>
            <a:ext cx="354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Exo 2.0" pitchFamily="50" charset="-52"/>
              </a:rPr>
              <a:t>Куликов Евгений Евгеньевич</a:t>
            </a:r>
          </a:p>
          <a:p>
            <a:pPr>
              <a:spcAft>
                <a:spcPts val="600"/>
              </a:spcAft>
            </a:pPr>
            <a:r>
              <a:rPr lang="ru-RU" sz="1000" b="1" dirty="0">
                <a:latin typeface="Exo 2.0" pitchFamily="50" charset="-52"/>
              </a:rPr>
              <a:t>Со-Руководитель </a:t>
            </a:r>
            <a:r>
              <a:rPr lang="ru-RU" sz="1000" b="1" dirty="0" err="1">
                <a:latin typeface="Exo 2.0" pitchFamily="50" charset="-52"/>
              </a:rPr>
              <a:t>Биохимтех</a:t>
            </a:r>
            <a:endParaRPr lang="ru-RU" sz="1000" b="1" dirty="0">
              <a:latin typeface="Exo 2.0" pitchFamily="50" charset="-52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latin typeface="Exo 2.0" pitchFamily="50" charset="-52"/>
              </a:rPr>
              <a:t>Кандидат биологических наук, доцент,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научный сотрудник МФТИ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D197856-20D5-FA42-9801-F90AAD58CFB6}"/>
              </a:ext>
            </a:extLst>
          </p:cNvPr>
          <p:cNvSpPr/>
          <p:nvPr/>
        </p:nvSpPr>
        <p:spPr>
          <a:xfrm>
            <a:off x="4427809" y="740768"/>
            <a:ext cx="4210130" cy="2258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3" indent="-28574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Exo 2.0" pitchFamily="50" charset="-52"/>
              </a:rPr>
              <a:t>Учебный процесс и проектная деятельность </a:t>
            </a:r>
            <a:br>
              <a:rPr lang="ru-RU" sz="1050" b="1" dirty="0">
                <a:latin typeface="Exo 2.0" pitchFamily="50" charset="-52"/>
              </a:rPr>
            </a:br>
            <a:r>
              <a:rPr lang="ru-RU" sz="825" dirty="0">
                <a:latin typeface="Exo 2.0" pitchFamily="50" charset="-52"/>
              </a:rPr>
              <a:t>курсы зоологии, ботаники, анатомии </a:t>
            </a:r>
            <a:br>
              <a:rPr lang="ru-RU" sz="825" dirty="0">
                <a:latin typeface="Exo 2.0" pitchFamily="50" charset="-52"/>
              </a:rPr>
            </a:br>
            <a:r>
              <a:rPr lang="ru-RU" sz="825" dirty="0">
                <a:latin typeface="Exo 2.0" pitchFamily="50" charset="-52"/>
              </a:rPr>
              <a:t>и физиологии человека, генетики, биохимии</a:t>
            </a:r>
          </a:p>
          <a:p>
            <a:pPr marL="285743" indent="-28574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Exo 2.0" pitchFamily="50" charset="-52"/>
              </a:rPr>
              <a:t>«Педсовет «под ключ»</a:t>
            </a:r>
            <a:r>
              <a:rPr lang="ru-RU" sz="1050" dirty="0">
                <a:latin typeface="Exo 2.0" pitchFamily="50" charset="-52"/>
              </a:rPr>
              <a:t>: </a:t>
            </a:r>
            <a:r>
              <a:rPr lang="ru-RU" sz="825" dirty="0">
                <a:latin typeface="Exo 2.0" pitchFamily="50" charset="-52"/>
              </a:rPr>
              <a:t>дидактические игры, </a:t>
            </a:r>
            <a:br>
              <a:rPr lang="ru-RU" sz="825" dirty="0">
                <a:latin typeface="Exo 2.0" pitchFamily="50" charset="-52"/>
              </a:rPr>
            </a:br>
            <a:r>
              <a:rPr lang="ru-RU" sz="825" dirty="0">
                <a:latin typeface="Exo 2.0" pitchFamily="50" charset="-52"/>
              </a:rPr>
              <a:t>«методические завтраки», «Пятницы «без галстуков» с учёными</a:t>
            </a:r>
          </a:p>
          <a:p>
            <a:pPr marL="285743" indent="-28574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Exo 2.0" pitchFamily="50" charset="-52"/>
              </a:rPr>
              <a:t>«Родительское собрание «под ключ»: </a:t>
            </a:r>
            <a:br>
              <a:rPr lang="ru-RU" sz="1050" b="1" dirty="0">
                <a:latin typeface="Exo 2.0" pitchFamily="50" charset="-52"/>
              </a:rPr>
            </a:br>
            <a:r>
              <a:rPr lang="ru-RU" sz="825" dirty="0" err="1">
                <a:latin typeface="Exo 2.0" pitchFamily="50" charset="-52"/>
              </a:rPr>
              <a:t>профориентационные</a:t>
            </a:r>
            <a:r>
              <a:rPr lang="ru-RU" sz="825" dirty="0">
                <a:latin typeface="Exo 2.0" pitchFamily="50" charset="-52"/>
              </a:rPr>
              <a:t> встречи с детьми и их родителями, </a:t>
            </a:r>
            <a:br>
              <a:rPr lang="ru-RU" sz="825" dirty="0">
                <a:latin typeface="Exo 2.0" pitchFamily="50" charset="-52"/>
              </a:rPr>
            </a:br>
            <a:r>
              <a:rPr lang="ru-RU" sz="825" dirty="0">
                <a:latin typeface="Exo 2.0" pitchFamily="50" charset="-52"/>
              </a:rPr>
              <a:t>семейные </a:t>
            </a:r>
            <a:r>
              <a:rPr lang="ru-RU" sz="825" dirty="0" err="1">
                <a:latin typeface="Exo 2.0" pitchFamily="50" charset="-52"/>
              </a:rPr>
              <a:t>профпробы</a:t>
            </a:r>
            <a:endParaRPr lang="ru-RU" sz="825" dirty="0">
              <a:latin typeface="Exo 2.0" pitchFamily="50" charset="-52"/>
            </a:endParaRPr>
          </a:p>
          <a:p>
            <a:pPr marL="285743" indent="-28574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Exo 2.0" pitchFamily="50" charset="-52"/>
              </a:rPr>
              <a:t>Проектная деятельность </a:t>
            </a:r>
            <a:r>
              <a:rPr lang="en-US" sz="1050" b="1" dirty="0">
                <a:latin typeface="Exo 2.0" pitchFamily="50" charset="-52"/>
              </a:rPr>
              <a:t>{kit</a:t>
            </a:r>
            <a:r>
              <a:rPr lang="ru-RU" sz="1050" b="1" dirty="0">
                <a:latin typeface="Exo 2.0" pitchFamily="50" charset="-52"/>
              </a:rPr>
              <a:t>+онлайн</a:t>
            </a:r>
            <a:r>
              <a:rPr lang="en-US" sz="1050" b="1" dirty="0">
                <a:latin typeface="Exo 2.0" pitchFamily="50" charset="-52"/>
              </a:rPr>
              <a:t>}</a:t>
            </a:r>
            <a:r>
              <a:rPr lang="ru-RU" sz="1050" b="1" dirty="0">
                <a:latin typeface="Exo 2.0" pitchFamily="50" charset="-52"/>
              </a:rPr>
              <a:t> </a:t>
            </a:r>
            <a:br>
              <a:rPr lang="ru-RU" sz="1050" b="1" dirty="0">
                <a:latin typeface="Exo 2.0" pitchFamily="50" charset="-52"/>
              </a:rPr>
            </a:br>
            <a:r>
              <a:rPr lang="ru-RU" sz="825" dirty="0">
                <a:latin typeface="Exo 2.0" pitchFamily="50" charset="-52"/>
              </a:rPr>
              <a:t>вакцинопрофилактика, селекция животных, </a:t>
            </a:r>
            <a:r>
              <a:rPr lang="ru-RU" sz="825" dirty="0" err="1">
                <a:latin typeface="Exo 2.0" pitchFamily="50" charset="-52"/>
              </a:rPr>
              <a:t>стартапы</a:t>
            </a:r>
            <a:r>
              <a:rPr lang="ru-RU" sz="825" dirty="0">
                <a:latin typeface="Exo 2.0" pitchFamily="50" charset="-52"/>
              </a:rPr>
              <a:t> по рыборазведению </a:t>
            </a:r>
            <a:br>
              <a:rPr lang="ru-RU" sz="825" dirty="0">
                <a:latin typeface="Exo 2.0" pitchFamily="50" charset="-52"/>
              </a:rPr>
            </a:br>
            <a:r>
              <a:rPr lang="ru-RU" sz="825" dirty="0">
                <a:latin typeface="Exo 2.0" pitchFamily="50" charset="-52"/>
              </a:rPr>
              <a:t>и производству раков, сборка антител, ДНК, </a:t>
            </a:r>
            <a:r>
              <a:rPr lang="ru-RU" sz="825" dirty="0" err="1">
                <a:latin typeface="Exo 2.0" pitchFamily="50" charset="-52"/>
              </a:rPr>
              <a:t>капсидов</a:t>
            </a:r>
            <a:r>
              <a:rPr lang="ru-RU" sz="825" dirty="0">
                <a:latin typeface="Exo 2.0" pitchFamily="50" charset="-52"/>
              </a:rPr>
              <a:t>, биотопы</a:t>
            </a:r>
          </a:p>
          <a:p>
            <a:pPr marL="285743" indent="-28574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latin typeface="Exo 2.0" pitchFamily="50" charset="-52"/>
              </a:rPr>
              <a:t>Олимпиадная подготовка</a:t>
            </a:r>
            <a:r>
              <a:rPr lang="ru-RU" sz="1050" dirty="0">
                <a:latin typeface="Exo 2.0" pitchFamily="50" charset="-52"/>
              </a:rPr>
              <a:t> </a:t>
            </a:r>
            <a:br>
              <a:rPr lang="ru-RU" sz="1050" dirty="0">
                <a:latin typeface="Exo 2.0" pitchFamily="50" charset="-52"/>
              </a:rPr>
            </a:br>
            <a:r>
              <a:rPr lang="ru-RU" sz="1050" dirty="0">
                <a:latin typeface="Exo 2.0" pitchFamily="50" charset="-52"/>
              </a:rPr>
              <a:t>химия и биология, </a:t>
            </a:r>
            <a:r>
              <a:rPr lang="ru-RU" sz="1050" b="1" dirty="0">
                <a:latin typeface="Exo 2.0" pitchFamily="50" charset="-52"/>
              </a:rPr>
              <a:t>турнирное движение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EB0EA7-FB8A-EE42-B8E8-4E04BB9CF4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51" t="14209" r="41156" b="46611"/>
          <a:stretch/>
        </p:blipFill>
        <p:spPr>
          <a:xfrm>
            <a:off x="7734397" y="3732614"/>
            <a:ext cx="488161" cy="524102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0D9043-96C0-A04D-AA13-A551A937A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580" y="3390653"/>
            <a:ext cx="1269739" cy="2996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FE484C-CEBB-6F41-A846-5573EEE25E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5570" b="15618"/>
          <a:stretch/>
        </p:blipFill>
        <p:spPr>
          <a:xfrm>
            <a:off x="4235549" y="3924034"/>
            <a:ext cx="384519" cy="3326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97753A9-FEDC-A948-8931-E86EBF1F86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7817" y="4469955"/>
            <a:ext cx="1277247" cy="1596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CD2298E-50F4-2347-98FE-9265B0F248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4426" y="3882442"/>
            <a:ext cx="1387059" cy="3663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E48F072-877B-4344-BC17-259286C93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4942" y="3297578"/>
            <a:ext cx="1132110" cy="40205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8C7105D-0C55-2A46-A621-6DF50D4044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5827" y="4389196"/>
            <a:ext cx="1167525" cy="24202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C63A6F1-EF86-D147-BAEB-66A05C609A8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5201" b="26015"/>
          <a:stretch/>
        </p:blipFill>
        <p:spPr>
          <a:xfrm>
            <a:off x="7323132" y="3254665"/>
            <a:ext cx="1394012" cy="45949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FFE484C-CEBB-6F41-A846-5573EEE25E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273" t="50000"/>
          <a:stretch/>
        </p:blipFill>
        <p:spPr>
          <a:xfrm>
            <a:off x="4732636" y="3882442"/>
            <a:ext cx="823199" cy="33054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EB0EA7-FB8A-EE42-B8E8-4E04BB9CF4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412" t="50000" b="12606"/>
          <a:stretch/>
        </p:blipFill>
        <p:spPr>
          <a:xfrm>
            <a:off x="7599299" y="4200401"/>
            <a:ext cx="1320648" cy="583822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4525662" y="4147740"/>
            <a:ext cx="127628" cy="160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32890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A8F5AE18-00A3-554C-8A74-731B62114FDB}"/>
              </a:ext>
            </a:extLst>
          </p:cNvPr>
          <p:cNvSpPr txBox="1"/>
          <p:nvPr/>
        </p:nvSpPr>
        <p:spPr>
          <a:xfrm>
            <a:off x="323353" y="192826"/>
            <a:ext cx="82089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sz="2400" b="1" dirty="0">
                <a:latin typeface="Exo 2.0" pitchFamily="50" charset="-52"/>
                <a:cs typeface="Geeza Pro" panose="02000400000000000000" pitchFamily="2" charset="-78"/>
              </a:rPr>
              <a:t>Лаборатории </a:t>
            </a:r>
            <a:r>
              <a:rPr lang="ru-RU" sz="2400" b="1" dirty="0" err="1">
                <a:latin typeface="Exo 2.0" pitchFamily="50" charset="-52"/>
                <a:cs typeface="Geeza Pro" panose="02000400000000000000" pitchFamily="2" charset="-78"/>
              </a:rPr>
              <a:t>Кванттех</a:t>
            </a:r>
            <a:endParaRPr lang="ru-RU" sz="2400" b="1" dirty="0">
              <a:latin typeface="Exo 2.0" pitchFamily="50" charset="-52"/>
              <a:cs typeface="Geeza Pro" panose="02000400000000000000" pitchFamily="2" charset="-78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EDA791CD-9687-7445-B2D1-4CDB603430D5}"/>
              </a:ext>
            </a:extLst>
          </p:cNvPr>
          <p:cNvSpPr/>
          <p:nvPr/>
        </p:nvSpPr>
        <p:spPr>
          <a:xfrm flipH="1">
            <a:off x="-17659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CF4605-5C60-3E49-A438-566005FDF5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34" t="9132" r="83976" b="27001"/>
          <a:stretch/>
        </p:blipFill>
        <p:spPr>
          <a:xfrm>
            <a:off x="266130" y="3490672"/>
            <a:ext cx="792263" cy="792263"/>
          </a:xfrm>
          <a:prstGeom prst="ellipse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115617" y="3390605"/>
            <a:ext cx="278760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Exo 2.0" pitchFamily="50" charset="-52"/>
              </a:rPr>
              <a:t>Зайцев Дмитрий Леонидович</a:t>
            </a:r>
          </a:p>
          <a:p>
            <a:pPr>
              <a:spcAft>
                <a:spcPts val="600"/>
              </a:spcAft>
            </a:pPr>
            <a:r>
              <a:rPr lang="ru-RU" sz="1000" b="1" dirty="0">
                <a:latin typeface="Exo 2.0" pitchFamily="50" charset="-52"/>
              </a:rPr>
              <a:t>Руководитель </a:t>
            </a:r>
            <a:r>
              <a:rPr lang="ru-RU" sz="1000" b="1" dirty="0" err="1">
                <a:latin typeface="Exo 2.0" pitchFamily="50" charset="-52"/>
              </a:rPr>
              <a:t>Кванттех</a:t>
            </a:r>
            <a:endParaRPr lang="ru-RU" sz="1000" b="1" dirty="0">
              <a:latin typeface="Exo 2.0" pitchFamily="50" charset="-52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latin typeface="Exo 2.0" pitchFamily="50" charset="-52"/>
              </a:rPr>
              <a:t>зам. директора Центра Трансфера Технологий МФТИ, зам. директора </a:t>
            </a:r>
            <a:r>
              <a:rPr lang="ru-RU" sz="900" i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900" dirty="0">
                <a:latin typeface="Exo 2.0" pitchFamily="50" charset="-52"/>
              </a:rPr>
              <a:t>физтех-школы физики и исследований им Ландау МФТИ, к.ф.-м.н.</a:t>
            </a:r>
          </a:p>
          <a:p>
            <a:pPr>
              <a:spcAft>
                <a:spcPts val="600"/>
              </a:spcAft>
            </a:pPr>
            <a:r>
              <a:rPr lang="ru-RU" sz="900" dirty="0">
                <a:latin typeface="Exo 2.0" pitchFamily="50" charset="-52"/>
              </a:rPr>
              <a:t>Автор более 50 научных работ, в том числе 10 патентов РФ,</a:t>
            </a:r>
            <a:r>
              <a:rPr lang="en-US" sz="900" dirty="0">
                <a:latin typeface="Exo 2.0" pitchFamily="50" charset="-52"/>
              </a:rPr>
              <a:t> </a:t>
            </a:r>
            <a:r>
              <a:rPr lang="ru-RU" sz="900" dirty="0">
                <a:latin typeface="Exo 2.0" pitchFamily="50" charset="-52"/>
              </a:rPr>
              <a:t>обладатель золотой медали РАН для молодых ученых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A0858F-EC94-37B8-E6FF-7CEC34C271F3}"/>
              </a:ext>
            </a:extLst>
          </p:cNvPr>
          <p:cNvSpPr txBox="1"/>
          <p:nvPr/>
        </p:nvSpPr>
        <p:spPr>
          <a:xfrm>
            <a:off x="541084" y="943943"/>
            <a:ext cx="3744416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2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12 лабораторий </a:t>
            </a:r>
          </a:p>
          <a:p>
            <a:pPr marL="342892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10+ индустриальных партнеров</a:t>
            </a:r>
          </a:p>
          <a:p>
            <a:pPr marL="342892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30+ научных руководителей</a:t>
            </a:r>
          </a:p>
          <a:p>
            <a:pPr marL="342892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разработчики и кураторы </a:t>
            </a:r>
            <a:br>
              <a:rPr lang="ru-RU" dirty="0">
                <a:latin typeface="Exo 2.0" pitchFamily="50" charset="-52"/>
              </a:rPr>
            </a:br>
            <a:r>
              <a:rPr lang="ru-RU" dirty="0">
                <a:latin typeface="Exo 2.0" pitchFamily="50" charset="-52"/>
              </a:rPr>
              <a:t>из ведущих Институтов</a:t>
            </a:r>
          </a:p>
          <a:p>
            <a:pPr marL="342892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возможность реализации индивидуальных </a:t>
            </a:r>
            <a:br>
              <a:rPr lang="ru-RU" dirty="0">
                <a:latin typeface="Exo 2.0" pitchFamily="50" charset="-52"/>
              </a:rPr>
            </a:br>
            <a:r>
              <a:rPr lang="ru-RU" dirty="0">
                <a:latin typeface="Exo 2.0" pitchFamily="50" charset="-52"/>
              </a:rPr>
              <a:t>и групповых проектов</a:t>
            </a:r>
          </a:p>
          <a:p>
            <a:pPr marL="342892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решение реальных отраслевых задач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806C08-693C-055C-CE0C-8EBA721D3776}"/>
              </a:ext>
            </a:extLst>
          </p:cNvPr>
          <p:cNvSpPr/>
          <p:nvPr/>
        </p:nvSpPr>
        <p:spPr>
          <a:xfrm>
            <a:off x="4720163" y="442840"/>
            <a:ext cx="303917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перспективных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энергетических систем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интеллектуальных  энергетических систем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современного материаловедения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квантовых коммуникаций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физики Земли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накопителей энергии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и возобновляемой энергетики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криптографии и современных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волоконно-оптических линий связи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Нобелевские классы по физике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Турнир Юных Физиков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Лаборатория современной оптики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Астрономическая обсерватория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Планетарий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D8FAF7-F3C3-A9B2-6042-85020150E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912" y="682130"/>
            <a:ext cx="1022419" cy="37144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DCAD7CD-981C-9753-CE98-4E9C15269A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912" y="1253727"/>
            <a:ext cx="932371" cy="413949"/>
          </a:xfrm>
          <a:prstGeom prst="rect">
            <a:avLst/>
          </a:prstGeom>
        </p:spPr>
      </p:pic>
      <p:pic>
        <p:nvPicPr>
          <p:cNvPr id="13" name="Asset 3@10x.png" descr="Asset 3@10x.png">
            <a:extLst>
              <a:ext uri="{FF2B5EF4-FFF2-40B4-BE49-F238E27FC236}">
                <a16:creationId xmlns:a16="http://schemas.microsoft.com/office/drawing/2014/main" id="{06F6C59A-B886-971D-D965-4F538B1805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285" y="1854007"/>
            <a:ext cx="946071" cy="1984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79C9053-CFBD-AB33-99AA-F639AE01C104}"/>
              </a:ext>
            </a:extLst>
          </p:cNvPr>
          <p:cNvGrpSpPr/>
          <p:nvPr/>
        </p:nvGrpSpPr>
        <p:grpSpPr>
          <a:xfrm>
            <a:off x="7581885" y="2253749"/>
            <a:ext cx="1303195" cy="738660"/>
            <a:chOff x="9254836" y="5059277"/>
            <a:chExt cx="2512291" cy="132945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8B751A0-1C77-DA9E-E47B-6644D6DE8F8F}"/>
                </a:ext>
              </a:extLst>
            </p:cNvPr>
            <p:cNvSpPr/>
            <p:nvPr/>
          </p:nvSpPr>
          <p:spPr>
            <a:xfrm>
              <a:off x="9254836" y="5059277"/>
              <a:ext cx="2512291" cy="1329450"/>
            </a:xfrm>
            <a:prstGeom prst="rect">
              <a:avLst/>
            </a:prstGeom>
            <a:solidFill>
              <a:sysClr val="window" lastClr="FFFF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91438" tIns="91438" rIns="91438" bIns="91438" numCol="1" spcCol="38100" rtlCol="0" anchor="ctr">
              <a:spAutoFit/>
            </a:bodyPr>
            <a:lstStyle/>
            <a:p>
              <a:pPr defTabSz="1828754" hangingPunct="0">
                <a:defRPr/>
              </a:pPr>
              <a:endParaRPr lang="ru-RU" sz="3600">
                <a:sym typeface="Gilroy-Regular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4BEADC2-3C39-09A0-AE9C-184430ED0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13395" y="5448163"/>
              <a:ext cx="2188654" cy="585267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80E5989-73AC-40A9-70E3-BDAFB530652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ED7D3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285" y="2182415"/>
            <a:ext cx="1071298" cy="1691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2B14C03-0494-22A4-9EF9-2E546A8811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1476" y="2946895"/>
            <a:ext cx="1091043" cy="360794"/>
          </a:xfrm>
          <a:prstGeom prst="rect">
            <a:avLst/>
          </a:prstGeom>
        </p:spPr>
      </p:pic>
      <p:pic>
        <p:nvPicPr>
          <p:cNvPr id="19" name="Picture 2" descr="logo_T8rus">
            <a:extLst>
              <a:ext uri="{FF2B5EF4-FFF2-40B4-BE49-F238E27FC236}">
                <a16:creationId xmlns:a16="http://schemas.microsoft.com/office/drawing/2014/main" id="{85EE8970-C3B2-29BB-182C-B44AE8D36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109" y="4061038"/>
            <a:ext cx="743190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Главная">
            <a:extLst>
              <a:ext uri="{FF2B5EF4-FFF2-40B4-BE49-F238E27FC236}">
                <a16:creationId xmlns:a16="http://schemas.microsoft.com/office/drawing/2014/main" id="{FC3D75EC-5945-3E11-574C-126DA37FF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650" y="2966843"/>
            <a:ext cx="594484" cy="26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384146FB-DA5C-30EC-DFA9-5BA85E76B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344" y="3461345"/>
            <a:ext cx="1101880" cy="38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B467333-FA15-594D-9543-4A5DFC17E9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32988" y="18838"/>
            <a:ext cx="1119754" cy="756590"/>
          </a:xfrm>
          <a:prstGeom prst="rect">
            <a:avLst/>
          </a:prstGeom>
        </p:spPr>
      </p:pic>
      <p:pic>
        <p:nvPicPr>
          <p:cNvPr id="23" name="Picture 2" descr="https://icdt.rans.ru/images/2022/06/01/logotip-mtusi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75" y="3979715"/>
            <a:ext cx="1006050" cy="31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www.sostav.ru/images/news/2022/09/01/qtzdk8jj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7" t="36508" r="8927" b="39705"/>
          <a:stretch/>
        </p:blipFill>
        <p:spPr bwMode="auto">
          <a:xfrm>
            <a:off x="6180213" y="3492760"/>
            <a:ext cx="947938" cy="38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https://ulpravda.ru/pictures/news/big/83483_bi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609" y="4344679"/>
            <a:ext cx="960302" cy="63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https://sun9-36.userapi.com/impg/NrkZj7kRjodmOixxZ7n9P3ESvf8OWGjUbDKGpA/-Bsxxs6tiz4.jpg?size=807x807&amp;quality=95&amp;sign=cdf9e38dab15d46d99aaba1c57cc1765&amp;c_uniq_tag=HVdB5_b_mYaE8OhHI08AnEnrYq8JaKGAKTT69lRb_c4&amp;type=album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4" b="40977"/>
          <a:stretch/>
        </p:blipFill>
        <p:spPr bwMode="auto">
          <a:xfrm>
            <a:off x="7632988" y="4419073"/>
            <a:ext cx="1114450" cy="41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6" descr="https://papik.pro/grafic/uploads/posts/2023-04/1681581917_papik-pro-p-guap-logotip-vektor-1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463" y="3933363"/>
            <a:ext cx="998618" cy="49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https://farus.su/img/644674c98f5c4f754fcbf062_tgu_logo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911" y="3475387"/>
            <a:ext cx="819646" cy="40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4960415" y="2971016"/>
            <a:ext cx="861567" cy="352952"/>
            <a:chOff x="4325734" y="1131590"/>
            <a:chExt cx="995976" cy="408014"/>
          </a:xfrm>
        </p:grpSpPr>
        <p:pic>
          <p:nvPicPr>
            <p:cNvPr id="31" name="Picture 14" descr="https://vao.mos.ru/upload/medialibrary/85b/atomskills_2017_logo.jp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70" t="9443" r="29405" b="30131"/>
            <a:stretch/>
          </p:blipFill>
          <p:spPr bwMode="auto">
            <a:xfrm>
              <a:off x="4325734" y="1169214"/>
              <a:ext cx="273135" cy="370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4" descr="https://vao.mos.ru/upload/medialibrary/85b/atomskills_2017_logo.jp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47" t="74854" r="5304" b="8881"/>
            <a:stretch/>
          </p:blipFill>
          <p:spPr bwMode="auto">
            <a:xfrm>
              <a:off x="4694998" y="1319895"/>
              <a:ext cx="626712" cy="214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4" descr="https://vao.mos.ru/upload/medialibrary/85b/atomskills_2017_logo.jp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9" t="74854" r="48530" b="8881"/>
            <a:stretch/>
          </p:blipFill>
          <p:spPr bwMode="auto">
            <a:xfrm>
              <a:off x="4652902" y="1131590"/>
              <a:ext cx="668808" cy="214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26642FF-CD40-4959-3B36-879BF19F1699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506" y="4352183"/>
            <a:ext cx="880760" cy="53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31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A8F5AE18-00A3-554C-8A74-731B62114FDB}"/>
              </a:ext>
            </a:extLst>
          </p:cNvPr>
          <p:cNvSpPr txBox="1"/>
          <p:nvPr/>
        </p:nvSpPr>
        <p:spPr>
          <a:xfrm>
            <a:off x="323353" y="195484"/>
            <a:ext cx="82089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sz="2400" b="1" dirty="0">
                <a:latin typeface="Exo 2.0" pitchFamily="50" charset="-52"/>
                <a:cs typeface="Geeza Pro" panose="02000400000000000000" pitchFamily="2" charset="-78"/>
              </a:rPr>
              <a:t>Лаборатории </a:t>
            </a:r>
            <a:r>
              <a:rPr lang="ru-RU" sz="2400" b="1" dirty="0" err="1">
                <a:latin typeface="Exo 2.0" pitchFamily="50" charset="-52"/>
                <a:cs typeface="Geeza Pro" panose="02000400000000000000" pitchFamily="2" charset="-78"/>
              </a:rPr>
              <a:t>Мехтех</a:t>
            </a:r>
            <a:endParaRPr lang="ru-RU" sz="2400" b="1" dirty="0">
              <a:latin typeface="Exo 2.0" pitchFamily="50" charset="-52"/>
              <a:cs typeface="Geeza Pro" panose="02000400000000000000" pitchFamily="2" charset="-78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D5C72AA-356E-DB4E-ACE0-FB4F0E4FF7F5}"/>
              </a:ext>
            </a:extLst>
          </p:cNvPr>
          <p:cNvSpPr/>
          <p:nvPr/>
        </p:nvSpPr>
        <p:spPr>
          <a:xfrm>
            <a:off x="251520" y="1033301"/>
            <a:ext cx="33088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Гуманоидная робототехника 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Беспилотные летательные аппараты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Колесная робототехника 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Воздушно-инженерная школа 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Робототехника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Спутниковое зондирование Земли</a:t>
            </a:r>
          </a:p>
          <a:p>
            <a:pPr marL="342892" indent="-179996">
              <a:buFont typeface="Arial" panose="020B0604020202020204" pitchFamily="34" charset="0"/>
              <a:buChar char="•"/>
            </a:pPr>
            <a:r>
              <a:rPr lang="ru-RU" sz="1050" dirty="0">
                <a:latin typeface="Exo 2.0" pitchFamily="50" charset="-52"/>
              </a:rPr>
              <a:t>Перспективное образовательное оборудование</a:t>
            </a: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EDA791CD-9687-7445-B2D1-4CDB603430D5}"/>
              </a:ext>
            </a:extLst>
          </p:cNvPr>
          <p:cNvSpPr/>
          <p:nvPr/>
        </p:nvSpPr>
        <p:spPr>
          <a:xfrm flipH="1">
            <a:off x="-17659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4898" y="3302657"/>
            <a:ext cx="3335397" cy="1461749"/>
          </a:xfrm>
          <a:prstGeom prst="roundRect">
            <a:avLst>
              <a:gd name="adj" fmla="val 605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4" name="Прямоугольник с двумя скругленными соседними углами 23"/>
          <p:cNvSpPr/>
          <p:nvPr/>
        </p:nvSpPr>
        <p:spPr>
          <a:xfrm>
            <a:off x="484898" y="3302657"/>
            <a:ext cx="3335397" cy="453637"/>
          </a:xfrm>
          <a:prstGeom prst="round2SameRect">
            <a:avLst>
              <a:gd name="adj1" fmla="val 18942"/>
              <a:gd name="adj2" fmla="val 0"/>
            </a:avLst>
          </a:prstGeom>
          <a:solidFill>
            <a:srgbClr val="751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Прямоугольник 24"/>
          <p:cNvSpPr/>
          <p:nvPr/>
        </p:nvSpPr>
        <p:spPr>
          <a:xfrm>
            <a:off x="732859" y="3324246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b="1" dirty="0">
                <a:solidFill>
                  <a:schemeClr val="bg1"/>
                </a:solidFill>
                <a:latin typeface="Exo 2.0" pitchFamily="50" charset="-52"/>
              </a:rPr>
              <a:t>Фокус: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AFC0EE-E4F2-D241-8ABA-0E8AF97BF40E}"/>
              </a:ext>
            </a:extLst>
          </p:cNvPr>
          <p:cNvSpPr txBox="1"/>
          <p:nvPr/>
        </p:nvSpPr>
        <p:spPr>
          <a:xfrm>
            <a:off x="488284" y="3875264"/>
            <a:ext cx="3528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Проектная деятельность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Подготовка к НТО и </a:t>
            </a:r>
            <a:r>
              <a:rPr lang="en-US" dirty="0" err="1">
                <a:latin typeface="Exo 2.0" pitchFamily="50" charset="-52"/>
              </a:rPr>
              <a:t>Worldskills</a:t>
            </a:r>
            <a:endParaRPr lang="en-US" dirty="0">
              <a:latin typeface="Exo 2.0" pitchFamily="50" charset="-52"/>
            </a:endParaRP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dirty="0">
                <a:latin typeface="Exo 2.0" pitchFamily="50" charset="-52"/>
              </a:rPr>
              <a:t>Уроки Технологии и ДПО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14112" t="29764" r="16637" b="25021"/>
          <a:stretch/>
        </p:blipFill>
        <p:spPr>
          <a:xfrm>
            <a:off x="5876343" y="3144004"/>
            <a:ext cx="898540" cy="43550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C60F8C8-7397-4AC6-A12A-459CA81C6FAE}"/>
              </a:ext>
            </a:extLst>
          </p:cNvPr>
          <p:cNvSpPr txBox="1"/>
          <p:nvPr/>
        </p:nvSpPr>
        <p:spPr>
          <a:xfrm>
            <a:off x="4589582" y="759066"/>
            <a:ext cx="4266054" cy="1569660"/>
          </a:xfrm>
          <a:prstGeom prst="rect">
            <a:avLst/>
          </a:prstGeom>
          <a:solidFill>
            <a:srgbClr val="FEFC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  <a:t>Алтынник Наталья </a:t>
            </a:r>
            <a:r>
              <a:rPr lang="ru-RU" sz="1200" dirty="0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  <a:t>— руководитель направления </a:t>
            </a:r>
            <a:r>
              <a:rPr lang="ru-RU" sz="1200" dirty="0" err="1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  <a:t>Мехтех</a:t>
            </a:r>
            <a:r>
              <a:rPr lang="ru-RU" sz="1200" dirty="0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  <a:t>, к.т.н., докторант, директор Малого технологического университета БГТУ им. В.Г. Шухова, член Координационного совета по делам молодежи </a:t>
            </a:r>
            <a:br>
              <a:rPr lang="ru-RU" sz="1200" dirty="0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  <a:t>в научной и образовательной сферах Совета при Президенте РФ по науке и образованию, член Молодёжного Совета Всероссийского общества изобретателей и рационализаторов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641" y="3161183"/>
            <a:ext cx="770041" cy="346672"/>
          </a:xfrm>
          <a:prstGeom prst="rect">
            <a:avLst/>
          </a:prstGeom>
        </p:spPr>
      </p:pic>
      <p:grpSp>
        <p:nvGrpSpPr>
          <p:cNvPr id="32" name="Группа 31"/>
          <p:cNvGrpSpPr/>
          <p:nvPr/>
        </p:nvGrpSpPr>
        <p:grpSpPr>
          <a:xfrm>
            <a:off x="7048759" y="3128879"/>
            <a:ext cx="1551528" cy="390849"/>
            <a:chOff x="2881298" y="2844487"/>
            <a:chExt cx="2519765" cy="674873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81298" y="2844487"/>
              <a:ext cx="662756" cy="662756"/>
            </a:xfrm>
            <a:prstGeom prst="rect">
              <a:avLst/>
            </a:prstGeom>
          </p:spPr>
        </p:pic>
        <p:pic>
          <p:nvPicPr>
            <p:cNvPr id="34" name="Picture 2" descr="Команда&amp;nbsp;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52"/>
            <a:stretch/>
          </p:blipFill>
          <p:spPr bwMode="auto">
            <a:xfrm>
              <a:off x="3519051" y="2872913"/>
              <a:ext cx="1882012" cy="646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Picture 6" descr="https://www.b-soc.ru/wp-content/uploads/2023/02/yandex_logo_2021_russia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806" y="3730543"/>
            <a:ext cx="1024060" cy="29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https://eftgroup.ru/upload/iblock/64c/iowt7sphf0q0sfp8q13cl9b0obnme63y/geosca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132" y="3779197"/>
            <a:ext cx="1386141" cy="23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https://karpathir.com/wp-content/uploads/2020/07/Roszkoszmosz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51" y="4356848"/>
            <a:ext cx="632131" cy="40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https://www.pronline.ru/ri/11299/Innopraktika-stala-partnierom-krupnieishiegho-StudFiesta-v-Sankt-Pietierburghie_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14" y="4328163"/>
            <a:ext cx="714759" cy="4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4" descr="https://may.mmco-expo.ru/storage/exponents/products/80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4" b="22784"/>
          <a:stretch/>
        </p:blipFill>
        <p:spPr bwMode="auto">
          <a:xfrm>
            <a:off x="7277450" y="4306204"/>
            <a:ext cx="914200" cy="5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https://static.tildacdn.com/tild6465-3533-4263-a233-386230363661/ROBBO_logo_EN_RGB_16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3" b="27692"/>
          <a:stretch/>
        </p:blipFill>
        <p:spPr bwMode="auto">
          <a:xfrm>
            <a:off x="4691562" y="3749506"/>
            <a:ext cx="1140197" cy="28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4578362" y="2726618"/>
            <a:ext cx="2302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1200" b="1" dirty="0">
                <a:solidFill>
                  <a:srgbClr val="DBD8E8">
                    <a:lumMod val="10000"/>
                  </a:srgbClr>
                </a:solidFill>
                <a:latin typeface="Exo 2.0" pitchFamily="50" charset="-52"/>
                <a:cs typeface="Calibri" panose="020F0502020204030204" pitchFamily="34" charset="0"/>
              </a:rPr>
              <a:t>Индустриальные партнеры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13"/>
          <a:srcRect l="-1" t="381" r="58523" b="41086"/>
          <a:stretch/>
        </p:blipFill>
        <p:spPr>
          <a:xfrm>
            <a:off x="3624057" y="730474"/>
            <a:ext cx="913768" cy="886979"/>
          </a:xfrm>
          <a:prstGeom prst="ellipse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48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5CEA52EC-31C2-9542-8FEF-7C33FB9A43F5}"/>
              </a:ext>
            </a:extLst>
          </p:cNvPr>
          <p:cNvSpPr/>
          <p:nvPr/>
        </p:nvSpPr>
        <p:spPr>
          <a:xfrm flipH="1">
            <a:off x="-17659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124" y="937153"/>
            <a:ext cx="21854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rgbClr val="7513B1"/>
                </a:solidFill>
                <a:latin typeface="Exo 2.0" pitchFamily="50" charset="-52"/>
              </a:rPr>
              <a:t>Инженерные мастерские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Лаборатория металлообработки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Мастерская деревообработки и авиацентр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Мастерская сварки</a:t>
            </a:r>
            <a:endParaRPr lang="ru-RU" u="sng" dirty="0">
              <a:latin typeface="Exo 2.0" pitchFamily="50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96616" y="945907"/>
            <a:ext cx="2507432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rgbClr val="7513B1"/>
                </a:solidFill>
                <a:latin typeface="Exo 2.0" pitchFamily="50" charset="-52"/>
              </a:rPr>
              <a:t>Образовательные лаборатории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Лаборатория </a:t>
            </a:r>
            <a:br>
              <a:rPr lang="ru-RU" sz="1200" dirty="0">
                <a:latin typeface="Exo 2.0" pitchFamily="50" charset="-52"/>
              </a:rPr>
            </a:br>
            <a:r>
              <a:rPr lang="ru-RU" sz="1200" dirty="0">
                <a:latin typeface="Exo 2.0" pitchFamily="50" charset="-52"/>
              </a:rPr>
              <a:t>аддитивных технологий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Мастерская 3</a:t>
            </a:r>
            <a:r>
              <a:rPr lang="en-US" sz="1200" dirty="0">
                <a:latin typeface="Exo 2.0" pitchFamily="50" charset="-52"/>
              </a:rPr>
              <a:t>D </a:t>
            </a:r>
            <a:r>
              <a:rPr lang="ru-RU" sz="1200" dirty="0">
                <a:latin typeface="Exo 2.0" pitchFamily="50" charset="-52"/>
              </a:rPr>
              <a:t>принтеров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Мастерская: </a:t>
            </a:r>
            <a:br>
              <a:rPr lang="ru-RU" sz="1200" dirty="0">
                <a:latin typeface="Exo 2.0" pitchFamily="50" charset="-52"/>
              </a:rPr>
            </a:br>
            <a:r>
              <a:rPr lang="ru-RU" sz="1200" dirty="0">
                <a:latin typeface="Exo 2.0" pitchFamily="50" charset="-52"/>
              </a:rPr>
              <a:t>токарно-фрезерные станки</a:t>
            </a:r>
            <a:endParaRPr lang="ru-RU" sz="1200" b="1" dirty="0">
              <a:latin typeface="Exo 2.0" pitchFamily="50" charset="-52"/>
            </a:endParaRP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Радиотехническая мастерская</a:t>
            </a:r>
          </a:p>
          <a:p>
            <a:pPr marL="285743" indent="-1799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Лаборатория </a:t>
            </a:r>
            <a:br>
              <a:rPr lang="ru-RU" sz="1200" dirty="0">
                <a:latin typeface="Exo 2.0" pitchFamily="50" charset="-52"/>
              </a:rPr>
            </a:br>
            <a:r>
              <a:rPr lang="ru-RU" sz="1200" dirty="0">
                <a:latin typeface="Exo 2.0" pitchFamily="50" charset="-52"/>
              </a:rPr>
              <a:t>лазерной гравировки </a:t>
            </a:r>
            <a:endParaRPr lang="ru-RU" sz="1200" b="1" dirty="0">
              <a:latin typeface="Exo 2.0" pitchFamily="50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354" y="3518888"/>
            <a:ext cx="4752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7513B1"/>
                </a:solidFill>
                <a:latin typeface="Exo 2.0" pitchFamily="50" charset="-52"/>
              </a:rPr>
              <a:t>Центр технологического предпринимательства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655155-AE03-934E-84B7-F31B68D97005}"/>
              </a:ext>
            </a:extLst>
          </p:cNvPr>
          <p:cNvSpPr txBox="1"/>
          <p:nvPr/>
        </p:nvSpPr>
        <p:spPr>
          <a:xfrm>
            <a:off x="323353" y="195486"/>
            <a:ext cx="82089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sz="2400" b="1" dirty="0">
                <a:latin typeface="Exo 2.0" pitchFamily="50" charset="-52"/>
                <a:cs typeface="Geeza Pro" panose="02000400000000000000" pitchFamily="2" charset="-78"/>
              </a:rPr>
              <a:t>Лаборатории </a:t>
            </a:r>
            <a:r>
              <a:rPr lang="ru-RU" sz="2400" b="1" dirty="0" err="1">
                <a:latin typeface="Exo 2.0" pitchFamily="50" charset="-52"/>
                <a:cs typeface="Geeza Pro" panose="02000400000000000000" pitchFamily="2" charset="-78"/>
              </a:rPr>
              <a:t>Техпред</a:t>
            </a:r>
            <a:endParaRPr lang="ru-RU" sz="2400" b="1" dirty="0">
              <a:latin typeface="Exo 2.0" pitchFamily="50" charset="-52"/>
              <a:cs typeface="Geeza Pro" panose="02000400000000000000" pitchFamily="2" charset="-78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7619DD-5887-F848-9D0A-7B548DA6DF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0" b="5625"/>
          <a:stretch/>
        </p:blipFill>
        <p:spPr>
          <a:xfrm>
            <a:off x="5300729" y="332642"/>
            <a:ext cx="3283407" cy="1553440"/>
          </a:xfrm>
          <a:prstGeom prst="roundRect">
            <a:avLst>
              <a:gd name="adj" fmla="val 8638"/>
            </a:avLst>
          </a:prstGeom>
          <a:ln w="6350"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2EF71D-EE1A-C049-A12D-63F7D7AB90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4"/>
          <a:stretch/>
        </p:blipFill>
        <p:spPr>
          <a:xfrm>
            <a:off x="5317460" y="1923679"/>
            <a:ext cx="3283407" cy="1691396"/>
          </a:xfrm>
          <a:prstGeom prst="roundRect">
            <a:avLst>
              <a:gd name="adj" fmla="val 6630"/>
            </a:avLst>
          </a:prstGeom>
          <a:ln w="6350">
            <a:solidFill>
              <a:schemeClr val="tx1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5F9599-3736-2B43-B175-5FD3684234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3" t="7228" r="79950" b="39137"/>
          <a:stretch/>
        </p:blipFill>
        <p:spPr>
          <a:xfrm>
            <a:off x="399650" y="3875566"/>
            <a:ext cx="823979" cy="830415"/>
          </a:xfrm>
          <a:prstGeom prst="ellipse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223628" y="3836068"/>
            <a:ext cx="34923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Exo 2.0" pitchFamily="50" charset="-52"/>
              </a:rPr>
              <a:t>Кочетов Иван Иванович</a:t>
            </a:r>
          </a:p>
          <a:p>
            <a:pPr>
              <a:spcAft>
                <a:spcPts val="600"/>
              </a:spcAft>
            </a:pPr>
            <a:r>
              <a:rPr lang="ru-RU" sz="1000" b="1" dirty="0">
                <a:latin typeface="Exo 2.0" pitchFamily="50" charset="-52"/>
              </a:rPr>
              <a:t>Руководитель </a:t>
            </a:r>
            <a:r>
              <a:rPr lang="ru-RU" sz="1000" b="1" dirty="0" err="1">
                <a:latin typeface="Exo 2.0" pitchFamily="50" charset="-52"/>
              </a:rPr>
              <a:t>Техпред</a:t>
            </a:r>
            <a:endParaRPr lang="ru-RU" sz="1000" b="1" dirty="0">
              <a:latin typeface="Exo 2.0" pitchFamily="50" charset="-52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latin typeface="Exo 2.0" pitchFamily="50" charset="-52"/>
              </a:rPr>
              <a:t>Аспирант НИТУ </a:t>
            </a:r>
            <a:r>
              <a:rPr lang="ru-RU" sz="900" dirty="0" err="1">
                <a:latin typeface="Exo 2.0" pitchFamily="50" charset="-52"/>
              </a:rPr>
              <a:t>МИСиС</a:t>
            </a:r>
            <a:r>
              <a:rPr lang="ru-RU" sz="900" dirty="0">
                <a:latin typeface="Exo 2.0" pitchFamily="50" charset="-52"/>
              </a:rPr>
              <a:t>, руководитель платформы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 err="1">
                <a:latin typeface="Exo 2.0" pitchFamily="50" charset="-52"/>
              </a:rPr>
              <a:t>EduNano</a:t>
            </a:r>
            <a:r>
              <a:rPr lang="ru-RU" sz="900" dirty="0">
                <a:latin typeface="Exo 2.0" pitchFamily="50" charset="-52"/>
              </a:rPr>
              <a:t> </a:t>
            </a:r>
            <a:r>
              <a:rPr lang="ru-RU" sz="900" dirty="0" err="1">
                <a:latin typeface="Exo 2.0" pitchFamily="50" charset="-52"/>
              </a:rPr>
              <a:t>Роснано</a:t>
            </a:r>
            <a:r>
              <a:rPr lang="ru-RU" sz="900" dirty="0">
                <a:latin typeface="Exo 2.0" pitchFamily="50" charset="-52"/>
              </a:rPr>
              <a:t>, </a:t>
            </a:r>
            <a:r>
              <a:rPr lang="ru-RU" sz="900" dirty="0" err="1">
                <a:latin typeface="Exo 2.0" pitchFamily="50" charset="-52"/>
              </a:rPr>
              <a:t>Стэмфорд</a:t>
            </a:r>
            <a:r>
              <a:rPr lang="ru-RU" sz="900" dirty="0">
                <a:latin typeface="Exo 2.0" pitchFamily="50" charset="-52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5EB176-7299-B143-8682-6F354DB44C25}"/>
              </a:ext>
            </a:extLst>
          </p:cNvPr>
          <p:cNvSpPr txBox="1"/>
          <p:nvPr/>
        </p:nvSpPr>
        <p:spPr>
          <a:xfrm>
            <a:off x="5229213" y="377077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latin typeface="Exo 2.0" pitchFamily="50" charset="-52"/>
              </a:rPr>
              <a:t>Партнеры:</a:t>
            </a:r>
          </a:p>
        </p:txBody>
      </p:sp>
      <p:pic>
        <p:nvPicPr>
          <p:cNvPr id="14" name="Рисунок 13" descr="Изображение выглядит как Шрифт, Графика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423F28-087B-8044-ADE9-ABCA05F01B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034" y="4073490"/>
            <a:ext cx="903703" cy="331813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823836C-FCF5-DD40-9ED7-913F7CA08C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569" y="4547290"/>
            <a:ext cx="1059791" cy="39125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Шрифт, снимок экрана,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F0696C8-0706-D94B-BC17-BB5B0F53F7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390" y="4078688"/>
            <a:ext cx="875287" cy="357252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Шрифт, Графика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371B58D-6115-F848-AA08-21A9AA0057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49" y="4537799"/>
            <a:ext cx="1069134" cy="4048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6376" y="4036059"/>
            <a:ext cx="837082" cy="381037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572EE3C-39B3-E34E-A19D-0A67FAD7EF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024" y="4594643"/>
            <a:ext cx="1007057" cy="3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4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C1CA9F24-1CD7-9971-83D7-FC1B9BCD57BC}"/>
              </a:ext>
            </a:extLst>
          </p:cNvPr>
          <p:cNvGrpSpPr/>
          <p:nvPr/>
        </p:nvGrpSpPr>
        <p:grpSpPr>
          <a:xfrm>
            <a:off x="5891213" y="926765"/>
            <a:ext cx="619125" cy="619125"/>
            <a:chOff x="2143125" y="1980591"/>
            <a:chExt cx="619125" cy="619125"/>
          </a:xfrm>
        </p:grpSpPr>
        <p:pic>
          <p:nvPicPr>
            <p:cNvPr id="8" name="Image 6" descr="preencoded.png"/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143125" y="1980591"/>
              <a:ext cx="619125" cy="619125"/>
            </a:xfrm>
            <a:prstGeom prst="rect">
              <a:avLst/>
            </a:prstGeom>
          </p:spPr>
        </p:pic>
        <p:pic>
          <p:nvPicPr>
            <p:cNvPr id="34" name="Image 32" descr="preencoded.png"/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319338" y="2214563"/>
              <a:ext cx="271463" cy="171450"/>
            </a:xfrm>
            <a:prstGeom prst="rect">
              <a:avLst/>
            </a:prstGeom>
          </p:spPr>
        </p:pic>
      </p:grpSp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4429125" y="563737"/>
            <a:ext cx="2152650" cy="461963"/>
          </a:xfrm>
          <a:prstGeom prst="rect">
            <a:avLst/>
          </a:prstGeom>
        </p:spPr>
      </p:pic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2169319" y="566116"/>
            <a:ext cx="2152650" cy="46196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285751" y="563737"/>
            <a:ext cx="1738313" cy="46196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705600" y="563737"/>
            <a:ext cx="2152650" cy="461963"/>
          </a:xfrm>
          <a:prstGeom prst="rect">
            <a:avLst/>
          </a:prstGeom>
        </p:spPr>
      </p:pic>
      <p:sp>
        <p:nvSpPr>
          <p:cNvPr id="63" name="Text 1"/>
          <p:cNvSpPr/>
          <p:nvPr/>
        </p:nvSpPr>
        <p:spPr>
          <a:xfrm>
            <a:off x="404814" y="635173"/>
            <a:ext cx="1504949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900" b="1" dirty="0">
                <a:solidFill>
                  <a:srgbClr val="7513B1"/>
                </a:solidFill>
                <a:latin typeface="Exo 2.0" pitchFamily="50" charset="-52"/>
                <a:ea typeface="Fira Sans Regular" pitchFamily="34" charset="-122"/>
                <a:cs typeface="Fira Sans Regular" pitchFamily="34" charset="-120"/>
              </a:rPr>
              <a:t>Повышение квалификации педагогов</a:t>
            </a:r>
            <a:endParaRPr lang="en-US" sz="900" b="1" dirty="0">
              <a:solidFill>
                <a:srgbClr val="7513B1"/>
              </a:solidFill>
              <a:latin typeface="Exo 2.0" pitchFamily="50" charset="-52"/>
            </a:endParaRPr>
          </a:p>
        </p:txBody>
      </p:sp>
      <p:sp>
        <p:nvSpPr>
          <p:cNvPr id="64" name="Text 2"/>
          <p:cNvSpPr/>
          <p:nvPr/>
        </p:nvSpPr>
        <p:spPr>
          <a:xfrm>
            <a:off x="2411761" y="635173"/>
            <a:ext cx="157256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900" b="1" dirty="0">
                <a:solidFill>
                  <a:srgbClr val="7513B1"/>
                </a:solidFill>
                <a:latin typeface="Exo 2.0" pitchFamily="50" charset="-52"/>
                <a:ea typeface="Fira Sans Regular" pitchFamily="34" charset="-122"/>
                <a:cs typeface="Fira Sans Regular" pitchFamily="34" charset="-120"/>
              </a:rPr>
              <a:t>Дополнительное образование детей</a:t>
            </a:r>
            <a:endParaRPr lang="en-US" sz="900" b="1" dirty="0">
              <a:solidFill>
                <a:srgbClr val="7513B1"/>
              </a:solidFill>
              <a:latin typeface="Exo 2.0" pitchFamily="50" charset="-52"/>
            </a:endParaRPr>
          </a:p>
        </p:txBody>
      </p:sp>
      <p:sp>
        <p:nvSpPr>
          <p:cNvPr id="65" name="Text 3"/>
          <p:cNvSpPr/>
          <p:nvPr/>
        </p:nvSpPr>
        <p:spPr>
          <a:xfrm>
            <a:off x="4647259" y="635173"/>
            <a:ext cx="1691630" cy="39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900" b="1" dirty="0">
                <a:solidFill>
                  <a:srgbClr val="7513B1"/>
                </a:solidFill>
                <a:latin typeface="Exo 2.0" pitchFamily="50" charset="-52"/>
                <a:ea typeface="Fira Sans Regular" pitchFamily="34" charset="-122"/>
                <a:cs typeface="Fira Sans Regular" pitchFamily="34" charset="-120"/>
              </a:rPr>
              <a:t>Проекты в лабораториях индустриальных партнеров</a:t>
            </a:r>
            <a:endParaRPr lang="en-US" sz="900" b="1" dirty="0">
              <a:solidFill>
                <a:srgbClr val="7513B1"/>
              </a:solidFill>
              <a:latin typeface="Exo 2.0" pitchFamily="50" charset="-52"/>
            </a:endParaRPr>
          </a:p>
        </p:txBody>
      </p:sp>
      <p:sp>
        <p:nvSpPr>
          <p:cNvPr id="66" name="Text 4"/>
          <p:cNvSpPr/>
          <p:nvPr/>
        </p:nvSpPr>
        <p:spPr>
          <a:xfrm>
            <a:off x="7236086" y="635173"/>
            <a:ext cx="1091679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900" b="1" dirty="0">
                <a:solidFill>
                  <a:srgbClr val="7513B1"/>
                </a:solidFill>
                <a:latin typeface="Exo 2.0" pitchFamily="50" charset="-52"/>
                <a:ea typeface="Fira Sans Regular" pitchFamily="34" charset="-122"/>
              </a:rPr>
              <a:t>Проектные смены и интенсивы</a:t>
            </a:r>
            <a:endParaRPr lang="en-US" sz="900" b="1" dirty="0">
              <a:solidFill>
                <a:srgbClr val="7513B1"/>
              </a:solidFill>
              <a:latin typeface="Exo 2.0" pitchFamily="50" charset="-52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0F5FBEB-0EBF-D643-0B25-C50B67484499}"/>
              </a:ext>
            </a:extLst>
          </p:cNvPr>
          <p:cNvSpPr/>
          <p:nvPr/>
        </p:nvSpPr>
        <p:spPr>
          <a:xfrm>
            <a:off x="280988" y="1022704"/>
            <a:ext cx="17383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Информатика: </a:t>
            </a:r>
            <a:r>
              <a:rPr lang="en-US" sz="900" dirty="0">
                <a:latin typeface="Exo 2.0" pitchFamily="50" charset="-52"/>
              </a:rPr>
              <a:t>C++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Информатика: </a:t>
            </a:r>
            <a:r>
              <a:rPr lang="en-US" sz="900" dirty="0">
                <a:latin typeface="Exo 2.0" pitchFamily="50" charset="-52"/>
              </a:rPr>
              <a:t>Python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Информатика: алгоритмы и структуры данных</a:t>
            </a:r>
            <a:endParaRPr lang="en-US" sz="900" dirty="0">
              <a:latin typeface="Exo 2.0" pitchFamily="50" charset="-52"/>
            </a:endParaRP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Цифровая педагогика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Создание учебных материалов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Создание онлайн-курсов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endParaRPr lang="ru-RU" sz="900" dirty="0">
              <a:latin typeface="Exo 2.0" pitchFamily="50" charset="-52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55E84971-A21B-4F17-4D3A-330F2ECD8536}"/>
              </a:ext>
            </a:extLst>
          </p:cNvPr>
          <p:cNvSpPr/>
          <p:nvPr/>
        </p:nvSpPr>
        <p:spPr>
          <a:xfrm>
            <a:off x="2195514" y="1027270"/>
            <a:ext cx="210026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Олимпиадная математика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Математика для программирования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sz="900" dirty="0">
                <a:latin typeface="Exo 2.0" pitchFamily="50" charset="-52"/>
              </a:rPr>
              <a:t>Python </a:t>
            </a:r>
            <a:r>
              <a:rPr lang="ru-RU" sz="900" dirty="0">
                <a:latin typeface="Exo 2.0" pitchFamily="50" charset="-52"/>
              </a:rPr>
              <a:t>и инструменты машинного обучения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Программирование на </a:t>
            </a:r>
            <a:r>
              <a:rPr lang="en-US" sz="900" dirty="0">
                <a:latin typeface="Exo 2.0" pitchFamily="50" charset="-52"/>
              </a:rPr>
              <a:t>Java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Методы анализа данных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и машинного обучения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Машинное и глубокое обучение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Учебная презентация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и анимация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Пайка плат и микросхем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endParaRPr lang="ru-RU" sz="900" dirty="0">
              <a:latin typeface="Exo 2.0" pitchFamily="50" charset="-52"/>
            </a:endParaRPr>
          </a:p>
        </p:txBody>
      </p:sp>
      <p:pic>
        <p:nvPicPr>
          <p:cNvPr id="72" name="Image 6" descr="preencoded.png">
            <a:extLst>
              <a:ext uri="{FF2B5EF4-FFF2-40B4-BE49-F238E27FC236}">
                <a16:creationId xmlns:a16="http://schemas.microsoft.com/office/drawing/2014/main" id="{A0A85BFA-7F89-7716-CBEC-A392D574CD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7394" y="1541157"/>
            <a:ext cx="619125" cy="619125"/>
          </a:xfrm>
          <a:prstGeom prst="rect">
            <a:avLst/>
          </a:prstGeom>
        </p:spPr>
      </p:pic>
      <p:pic>
        <p:nvPicPr>
          <p:cNvPr id="75" name="Image 6" descr="preencoded.png">
            <a:extLst>
              <a:ext uri="{FF2B5EF4-FFF2-40B4-BE49-F238E27FC236}">
                <a16:creationId xmlns:a16="http://schemas.microsoft.com/office/drawing/2014/main" id="{D9E78CD8-2113-AD72-3B6D-A79B9CE12A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7394" y="2144928"/>
            <a:ext cx="619125" cy="619125"/>
          </a:xfrm>
          <a:prstGeom prst="rect">
            <a:avLst/>
          </a:prstGeom>
        </p:spPr>
      </p:pic>
      <p:pic>
        <p:nvPicPr>
          <p:cNvPr id="78" name="Image 6" descr="preencoded.png">
            <a:extLst>
              <a:ext uri="{FF2B5EF4-FFF2-40B4-BE49-F238E27FC236}">
                <a16:creationId xmlns:a16="http://schemas.microsoft.com/office/drawing/2014/main" id="{0182FB8E-4F6A-0A85-6BA6-B359E4A74F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7394" y="2741403"/>
            <a:ext cx="619125" cy="619125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786756C0-5CB3-7FA9-AAE3-4966882A50AC}"/>
              </a:ext>
            </a:extLst>
          </p:cNvPr>
          <p:cNvSpPr/>
          <p:nvPr/>
        </p:nvSpPr>
        <p:spPr>
          <a:xfrm>
            <a:off x="4429126" y="1022761"/>
            <a:ext cx="13963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Exo 2.0" pitchFamily="50" charset="-52"/>
              </a:rPr>
              <a:t>Курс «Этичный хакер» + проект по кибербезопасности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999AA37-EC30-38A0-5A09-B34BF7202E5C}"/>
              </a:ext>
            </a:extLst>
          </p:cNvPr>
          <p:cNvSpPr txBox="1"/>
          <p:nvPr/>
        </p:nvSpPr>
        <p:spPr>
          <a:xfrm>
            <a:off x="4429125" y="1609202"/>
            <a:ext cx="139635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latin typeface="Exo 2.0" pitchFamily="50" charset="-52"/>
              </a:rPr>
              <a:t>Курс по анализу данных + проект по машинному обучению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D805BDE-1B9A-F907-9119-CAF2F447DF3B}"/>
              </a:ext>
            </a:extLst>
          </p:cNvPr>
          <p:cNvSpPr txBox="1"/>
          <p:nvPr/>
        </p:nvSpPr>
        <p:spPr>
          <a:xfrm>
            <a:off x="4426385" y="2183131"/>
            <a:ext cx="15191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latin typeface="Exo 2.0" pitchFamily="50" charset="-52"/>
              </a:rPr>
              <a:t>Курс по промышленному программированию + проект по созданию приложения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74000BD-91B2-0AFD-CBB8-C7298F8B7F64}"/>
              </a:ext>
            </a:extLst>
          </p:cNvPr>
          <p:cNvSpPr txBox="1"/>
          <p:nvPr/>
        </p:nvSpPr>
        <p:spPr>
          <a:xfrm>
            <a:off x="4426387" y="2841645"/>
            <a:ext cx="160707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00" dirty="0">
                <a:latin typeface="Exo 2.0" pitchFamily="50" charset="-52"/>
              </a:rPr>
              <a:t>VR-</a:t>
            </a:r>
            <a:r>
              <a:rPr lang="ru-RU" sz="900" dirty="0">
                <a:latin typeface="Exo 2.0" pitchFamily="50" charset="-52"/>
              </a:rPr>
              <a:t>центр + </a:t>
            </a:r>
            <a:r>
              <a:rPr lang="en" sz="900" dirty="0">
                <a:latin typeface="Exo 2.0" pitchFamily="50" charset="-52"/>
              </a:rPr>
              <a:t>VR / AR </a:t>
            </a:r>
            <a:r>
              <a:rPr lang="ru-RU" sz="900" dirty="0">
                <a:latin typeface="Exo 2.0" pitchFamily="50" charset="-52"/>
              </a:rPr>
              <a:t>проекты (совместно с другими лабораториями)</a:t>
            </a:r>
          </a:p>
        </p:txBody>
      </p:sp>
      <p:pic>
        <p:nvPicPr>
          <p:cNvPr id="89" name="Google Shape;430;p62">
            <a:extLst>
              <a:ext uri="{FF2B5EF4-FFF2-40B4-BE49-F238E27FC236}">
                <a16:creationId xmlns:a16="http://schemas.microsoft.com/office/drawing/2014/main" id="{3ACDBC94-0AE3-D251-4FA4-FD1EABF30F6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74270" y="1724189"/>
            <a:ext cx="245370" cy="245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Подписание партнерского соглашения с АО &quot;Тинькофф Банк&quot;">
            <a:extLst>
              <a:ext uri="{FF2B5EF4-FFF2-40B4-BE49-F238E27FC236}">
                <a16:creationId xmlns:a16="http://schemas.microsoft.com/office/drawing/2014/main" id="{42D8437D-616C-DCDD-B8F4-A3E2C9E4F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459" y="2313998"/>
            <a:ext cx="334636" cy="27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9096C45-07B3-AD5F-9B19-5F9A1FAE5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577" y="2797049"/>
            <a:ext cx="506578" cy="50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218CD1F1-76D5-A7B6-4AD0-7DAA76D2D1F8}"/>
              </a:ext>
            </a:extLst>
          </p:cNvPr>
          <p:cNvSpPr/>
          <p:nvPr/>
        </p:nvSpPr>
        <p:spPr>
          <a:xfrm>
            <a:off x="6705600" y="1016446"/>
            <a:ext cx="238489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Подготовка к олимпиадам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по математике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Подготовка к олимпиадам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по информатике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Подготовка к олимпиадам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по программированию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Подготовка к ОГЭ по математике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и информатике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ru-RU" sz="900" dirty="0">
                <a:latin typeface="Exo 2.0" pitchFamily="50" charset="-52"/>
              </a:rPr>
              <a:t>Подготовка к ЕГЭ по математике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и информатике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endParaRPr lang="ru-RU" sz="900" dirty="0">
              <a:latin typeface="Exo 2.0" pitchFamily="50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F5AE18-00A3-554C-8A74-731B62114FDB}"/>
              </a:ext>
            </a:extLst>
          </p:cNvPr>
          <p:cNvSpPr txBox="1"/>
          <p:nvPr/>
        </p:nvSpPr>
        <p:spPr>
          <a:xfrm>
            <a:off x="331566" y="195484"/>
            <a:ext cx="82089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sz="2400" b="1" dirty="0">
                <a:latin typeface="Exo 2.0" pitchFamily="50" charset="-52"/>
                <a:cs typeface="Geeza Pro" panose="02000400000000000000" pitchFamily="2" charset="-78"/>
              </a:rPr>
              <a:t>Лаборатории </a:t>
            </a:r>
            <a:r>
              <a:rPr lang="ru-RU" sz="2400" b="1" dirty="0" err="1">
                <a:latin typeface="Exo 2.0" pitchFamily="50" charset="-52"/>
                <a:cs typeface="Geeza Pro" panose="02000400000000000000" pitchFamily="2" charset="-78"/>
              </a:rPr>
              <a:t>Цифратех</a:t>
            </a:r>
            <a:endParaRPr lang="ru-RU" sz="2400" b="1" dirty="0">
              <a:latin typeface="Exo 2.0" pitchFamily="50" charset="-52"/>
              <a:cs typeface="Geeza Pro" panose="02000400000000000000" pitchFamily="2" charset="-78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8FB398CE-D053-5E4C-B15C-DA2D217DBCB3}"/>
              </a:ext>
            </a:extLst>
          </p:cNvPr>
          <p:cNvSpPr/>
          <p:nvPr/>
        </p:nvSpPr>
        <p:spPr>
          <a:xfrm flipH="1">
            <a:off x="-17659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566D0B-9D5C-8B44-B4FA-0E1E043B2A4E}"/>
              </a:ext>
            </a:extLst>
          </p:cNvPr>
          <p:cNvSpPr txBox="1"/>
          <p:nvPr/>
        </p:nvSpPr>
        <p:spPr>
          <a:xfrm>
            <a:off x="4107352" y="214953"/>
            <a:ext cx="21467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>
                <a:latin typeface="Exo 2.0" pitchFamily="50" charset="-52"/>
              </a:rPr>
              <a:t>3 из 10 лабораторий открыто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4A5B253-A521-57DF-963E-6969B8C1B20C}"/>
              </a:ext>
            </a:extLst>
          </p:cNvPr>
          <p:cNvSpPr txBox="1"/>
          <p:nvPr/>
        </p:nvSpPr>
        <p:spPr>
          <a:xfrm>
            <a:off x="5962296" y="3683611"/>
            <a:ext cx="2773203" cy="1115658"/>
          </a:xfrm>
          <a:prstGeom prst="rect">
            <a:avLst/>
          </a:prstGeom>
          <a:ln w="12700">
            <a:miter lim="400000"/>
          </a:ln>
        </p:spPr>
        <p:txBody>
          <a:bodyPr wrap="square" lIns="34274" tIns="34274" rIns="34274" bIns="3427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457200">
              <a:defRPr sz="1600">
                <a:latin typeface="IBM Plex Sans"/>
                <a:ea typeface="IBM Plex Sans"/>
                <a:cs typeface="IBM Plex Sans"/>
              </a:defRPr>
            </a:lvl1pPr>
          </a:lstStyle>
          <a:p>
            <a:pPr defTabSz="342892">
              <a:spcAft>
                <a:spcPts val="600"/>
              </a:spcAft>
            </a:pPr>
            <a:r>
              <a:rPr sz="1200" b="1" dirty="0">
                <a:latin typeface="Exo 2.0" pitchFamily="50" charset="-52"/>
              </a:rPr>
              <a:t>Райгородский </a:t>
            </a:r>
            <a:r>
              <a:rPr sz="1200" b="1" dirty="0" err="1">
                <a:latin typeface="Exo 2.0" pitchFamily="50" charset="-52"/>
              </a:rPr>
              <a:t>Андрей</a:t>
            </a:r>
            <a:r>
              <a:rPr sz="1200" b="1" dirty="0">
                <a:latin typeface="Exo 2.0" pitchFamily="50" charset="-52"/>
              </a:rPr>
              <a:t> </a:t>
            </a:r>
            <a:r>
              <a:rPr sz="1200" b="1" dirty="0" err="1">
                <a:latin typeface="Exo 2.0" pitchFamily="50" charset="-52"/>
              </a:rPr>
              <a:t>Михайлович</a:t>
            </a:r>
            <a:endParaRPr lang="ru-RU" sz="1200" b="1" dirty="0">
              <a:latin typeface="Exo 2.0" pitchFamily="50" charset="-52"/>
            </a:endParaRPr>
          </a:p>
          <a:p>
            <a:pPr defTabSz="342892">
              <a:spcAft>
                <a:spcPts val="600"/>
              </a:spcAft>
            </a:pPr>
            <a:r>
              <a:rPr lang="ru-RU" sz="1000" b="1" dirty="0">
                <a:latin typeface="Exo 2.0" pitchFamily="50" charset="-52"/>
              </a:rPr>
              <a:t>Руководитель направления </a:t>
            </a:r>
            <a:r>
              <a:rPr lang="ru-RU" sz="1000" b="1" dirty="0" err="1">
                <a:latin typeface="Exo 2.0" pitchFamily="50" charset="-52"/>
              </a:rPr>
              <a:t>Цифратех</a:t>
            </a:r>
            <a:endParaRPr sz="1000" b="1" dirty="0">
              <a:latin typeface="Exo 2.0" pitchFamily="50" charset="-52"/>
            </a:endParaRPr>
          </a:p>
          <a:p>
            <a:pPr defTabSz="342892">
              <a:spcAft>
                <a:spcPts val="600"/>
              </a:spcAft>
            </a:pPr>
            <a:r>
              <a:rPr sz="900" dirty="0">
                <a:latin typeface="Exo 2.0" pitchFamily="50" charset="-52"/>
              </a:rPr>
              <a:t>Российский математик, автор более 200 научных  статей, лауреат Премии Президента РФ,  директор Физтех-школы прикладной математики  и информатики МФТИ</a:t>
            </a:r>
          </a:p>
        </p:txBody>
      </p:sp>
      <p:pic>
        <p:nvPicPr>
          <p:cNvPr id="31" name="object 15">
            <a:extLst>
              <a:ext uri="{FF2B5EF4-FFF2-40B4-BE49-F238E27FC236}">
                <a16:creationId xmlns:a16="http://schemas.microsoft.com/office/drawing/2014/main" id="{9AAAA141-58D0-6D89-D842-DCB2F0EF5785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50718" y="3746157"/>
            <a:ext cx="836676" cy="836676"/>
          </a:xfrm>
          <a:prstGeom prst="ellipse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194163" y="3465479"/>
            <a:ext cx="866408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185;p3"/>
          <p:cNvSpPr txBox="1"/>
          <p:nvPr/>
        </p:nvSpPr>
        <p:spPr>
          <a:xfrm>
            <a:off x="280988" y="3527375"/>
            <a:ext cx="7941650" cy="275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787" tIns="33787" rIns="33787" bIns="33787">
            <a:spAutoFit/>
          </a:bodyPr>
          <a:lstStyle>
            <a:lvl1pPr>
              <a:defRPr sz="3000" b="1">
                <a:solidFill>
                  <a:srgbClr val="292C34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1pPr>
          </a:lstStyle>
          <a:p>
            <a:pPr defTabSz="685783"/>
            <a:r>
              <a:rPr lang="ru-RU" sz="1350" dirty="0">
                <a:latin typeface="Exo 2.0" pitchFamily="50" charset="-52"/>
              </a:rPr>
              <a:t>Направление </a:t>
            </a:r>
            <a:r>
              <a:rPr lang="ru-RU" sz="1350" dirty="0" err="1">
                <a:latin typeface="Exo 2.0" pitchFamily="50" charset="-52"/>
              </a:rPr>
              <a:t>Цифратех</a:t>
            </a:r>
            <a:r>
              <a:rPr lang="ru-RU" sz="1350" dirty="0">
                <a:latin typeface="Exo 2.0" pitchFamily="50" charset="-52"/>
              </a:rPr>
              <a:t> совместно с ФПМИ МФТИ</a:t>
            </a:r>
            <a:endParaRPr sz="1350" dirty="0">
              <a:latin typeface="Exo 2.0" pitchFamily="50" charset="-52"/>
            </a:endParaRPr>
          </a:p>
        </p:txBody>
      </p:sp>
      <p:sp>
        <p:nvSpPr>
          <p:cNvPr id="35" name="Google Shape;221;p9"/>
          <p:cNvSpPr txBox="1"/>
          <p:nvPr/>
        </p:nvSpPr>
        <p:spPr>
          <a:xfrm>
            <a:off x="147730" y="4298052"/>
            <a:ext cx="1050609" cy="37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74" tIns="34274" rIns="34274" bIns="34274">
            <a:spAutoFit/>
          </a:bodyPr>
          <a:lstStyle/>
          <a:p>
            <a:pPr algn="ctr" defTabSz="685783">
              <a:lnSpc>
                <a:spcPct val="90000"/>
              </a:lnSpc>
              <a:defRPr sz="1600">
                <a:solidFill>
                  <a:srgbClr val="575D68"/>
                </a:solidFill>
                <a:latin typeface="IBM Plex Sans"/>
                <a:ea typeface="IBM Plex Sans"/>
                <a:cs typeface="IBM Plex Sans"/>
                <a:sym typeface="IBM Plex Sans"/>
              </a:defRPr>
            </a:pPr>
            <a:r>
              <a:rPr sz="1100" b="1" dirty="0" err="1">
                <a:solidFill>
                  <a:srgbClr val="7030A0"/>
                </a:solidFill>
                <a:latin typeface="Exo 2.0" pitchFamily="50" charset="-52"/>
                <a:sym typeface="IBM Plex Sans"/>
              </a:rPr>
              <a:t>Лаборатор</a:t>
            </a:r>
            <a:r>
              <a:rPr lang="ru-RU" sz="1100" b="1" dirty="0" err="1">
                <a:solidFill>
                  <a:srgbClr val="7030A0"/>
                </a:solidFill>
                <a:latin typeface="Exo 2.0" pitchFamily="50" charset="-52"/>
                <a:sym typeface="IBM Plex Sans"/>
              </a:rPr>
              <a:t>ий</a:t>
            </a:r>
            <a:r>
              <a:rPr lang="ru-RU" sz="1100" b="1" dirty="0">
                <a:solidFill>
                  <a:srgbClr val="7030A0"/>
                </a:solidFill>
                <a:latin typeface="Exo 2.0" pitchFamily="50" charset="-52"/>
                <a:sym typeface="IBM Plex Sans"/>
              </a:rPr>
              <a:t> </a:t>
            </a:r>
            <a:r>
              <a:rPr sz="1100" b="1" dirty="0">
                <a:solidFill>
                  <a:srgbClr val="7030A0"/>
                </a:solidFill>
                <a:latin typeface="Exo 2.0" pitchFamily="50" charset="-52"/>
                <a:sym typeface="IBM Plex Sans"/>
              </a:rPr>
              <a:t>ФПМИ</a:t>
            </a:r>
          </a:p>
        </p:txBody>
      </p:sp>
      <p:sp>
        <p:nvSpPr>
          <p:cNvPr id="36" name="Google Shape;225;p9"/>
          <p:cNvSpPr txBox="1"/>
          <p:nvPr/>
        </p:nvSpPr>
        <p:spPr>
          <a:xfrm>
            <a:off x="1446086" y="3842613"/>
            <a:ext cx="1513595" cy="438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74" tIns="34274" rIns="34274" bIns="34274">
            <a:spAutoFit/>
          </a:bodyPr>
          <a:lstStyle/>
          <a:p>
            <a:pPr defTabSz="685783">
              <a:defRPr sz="4100" b="1"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pPr>
            <a:r>
              <a:rPr sz="1500" b="1" dirty="0">
                <a:latin typeface="Exo 2.0" pitchFamily="50" charset="-52"/>
                <a:cs typeface="IBM Plex Sans SemiBold"/>
                <a:sym typeface="IBM Plex Sans SemiBold"/>
              </a:rPr>
              <a:t>8</a:t>
            </a:r>
            <a:r>
              <a:rPr lang="ru-RU" sz="1500" b="1" dirty="0">
                <a:latin typeface="Exo 2.0" pitchFamily="50" charset="-52"/>
                <a:cs typeface="IBM Plex Sans SemiBold"/>
                <a:sym typeface="IBM Plex Sans SemiBold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Проектных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/>
            </a:r>
            <a:b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</a:b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лабораторий</a:t>
            </a:r>
            <a:endParaRPr sz="900" dirty="0">
              <a:solidFill>
                <a:srgbClr val="575D68"/>
              </a:solidFill>
              <a:latin typeface="Exo 2.0" pitchFamily="50" charset="-52"/>
              <a:sym typeface="IBM Plex Sans"/>
            </a:endParaRPr>
          </a:p>
        </p:txBody>
      </p:sp>
      <p:sp>
        <p:nvSpPr>
          <p:cNvPr id="37" name="Google Shape;227;p9"/>
          <p:cNvSpPr txBox="1"/>
          <p:nvPr/>
        </p:nvSpPr>
        <p:spPr>
          <a:xfrm>
            <a:off x="1401360" y="4388493"/>
            <a:ext cx="1558321" cy="577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74" tIns="34274" rIns="34274" bIns="34274">
            <a:spAutoFit/>
          </a:bodyPr>
          <a:lstStyle/>
          <a:p>
            <a:pPr defTabSz="685783">
              <a:defRPr sz="4100" b="1"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pPr>
            <a:r>
              <a:rPr sz="1500" b="1" dirty="0">
                <a:latin typeface="Exo 2.0" pitchFamily="50" charset="-52"/>
                <a:cs typeface="IBM Plex Sans SemiBold"/>
                <a:sym typeface="IBM Plex Sans SemiBold"/>
              </a:rPr>
              <a:t>11</a:t>
            </a:r>
            <a:r>
              <a:rPr lang="ru-RU" sz="1500" b="1" dirty="0">
                <a:latin typeface="Exo 2.0" pitchFamily="50" charset="-52"/>
                <a:cs typeface="IBM Plex Sans SemiBold"/>
                <a:sym typeface="IBM Plex Sans SemiBold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Лабораторий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b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</a:b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с индустриальными партнерами</a:t>
            </a:r>
            <a:endParaRPr sz="900" dirty="0">
              <a:solidFill>
                <a:srgbClr val="575D68"/>
              </a:solidFill>
              <a:latin typeface="Exo 2.0" pitchFamily="50" charset="-52"/>
              <a:sym typeface="IBM Plex Sans"/>
            </a:endParaRPr>
          </a:p>
        </p:txBody>
      </p:sp>
      <p:sp>
        <p:nvSpPr>
          <p:cNvPr id="38" name="Google Shape;228;p9"/>
          <p:cNvSpPr txBox="1"/>
          <p:nvPr/>
        </p:nvSpPr>
        <p:spPr>
          <a:xfrm>
            <a:off x="2886071" y="4319244"/>
            <a:ext cx="2082454" cy="577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74" tIns="34274" rIns="34274" bIns="34274">
            <a:spAutoFit/>
          </a:bodyPr>
          <a:lstStyle/>
          <a:p>
            <a:pPr defTabSz="685783">
              <a:defRPr sz="4100" b="1"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pPr>
            <a:r>
              <a:rPr sz="1500" b="1" dirty="0">
                <a:latin typeface="Exo 2.0" pitchFamily="50" charset="-52"/>
                <a:cs typeface="IBM Plex Sans SemiBold"/>
                <a:sym typeface="IBM Plex Sans SemiBold"/>
              </a:rPr>
              <a:t>4</a:t>
            </a:r>
            <a:r>
              <a:rPr lang="ru-RU" sz="1500" b="1" dirty="0">
                <a:latin typeface="Exo 2.0" pitchFamily="50" charset="-52"/>
                <a:cs typeface="IBM Plex Sans SemiBold"/>
                <a:sym typeface="IBM Plex Sans SemiBold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Лаборатории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для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фундаментальных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/>
            </a:r>
            <a:b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</a:b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мат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.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исследований</a:t>
            </a:r>
            <a:endParaRPr sz="900" dirty="0">
              <a:solidFill>
                <a:srgbClr val="575D68"/>
              </a:solidFill>
              <a:latin typeface="Exo 2.0" pitchFamily="50" charset="-52"/>
              <a:sym typeface="IBM Plex Sans"/>
            </a:endParaRPr>
          </a:p>
        </p:txBody>
      </p:sp>
      <p:sp>
        <p:nvSpPr>
          <p:cNvPr id="39" name="Google Shape;229;p9"/>
          <p:cNvSpPr txBox="1"/>
          <p:nvPr/>
        </p:nvSpPr>
        <p:spPr>
          <a:xfrm>
            <a:off x="2886071" y="3794865"/>
            <a:ext cx="2196506" cy="438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74" tIns="34274" rIns="34274" bIns="34274">
            <a:spAutoFit/>
          </a:bodyPr>
          <a:lstStyle/>
          <a:p>
            <a:pPr defTabSz="685783">
              <a:defRPr sz="4100" b="1"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pPr>
            <a:r>
              <a:rPr sz="1500" b="1" dirty="0">
                <a:latin typeface="Exo 2.0" pitchFamily="50" charset="-52"/>
                <a:cs typeface="IBM Plex Sans SemiBold"/>
                <a:sym typeface="IBM Plex Sans SemiBold"/>
              </a:rPr>
              <a:t>3</a:t>
            </a:r>
            <a:r>
              <a:rPr lang="ru-RU" sz="1500" b="1" dirty="0">
                <a:latin typeface="Exo 2.0" pitchFamily="50" charset="-52"/>
                <a:cs typeface="IBM Plex Sans SemiBold"/>
                <a:sym typeface="IBM Plex Sans SemiBold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Лаборатории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по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мат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.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моделированию</a:t>
            </a:r>
            <a:r>
              <a:rPr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физ</a:t>
            </a:r>
            <a:r>
              <a:rPr lang="ru-RU" sz="900" dirty="0">
                <a:solidFill>
                  <a:srgbClr val="575D68"/>
                </a:solidFill>
                <a:latin typeface="Exo 2.0" pitchFamily="50" charset="-52"/>
                <a:sym typeface="IBM Plex Sans"/>
              </a:rPr>
              <a:t>. </a:t>
            </a:r>
            <a:r>
              <a:rPr sz="900" dirty="0" err="1">
                <a:solidFill>
                  <a:srgbClr val="575D68"/>
                </a:solidFill>
                <a:latin typeface="Exo 2.0" pitchFamily="50" charset="-52"/>
                <a:sym typeface="IBM Plex Sans"/>
              </a:rPr>
              <a:t>процессов</a:t>
            </a:r>
            <a:endParaRPr sz="900" dirty="0">
              <a:solidFill>
                <a:srgbClr val="575D68"/>
              </a:solidFill>
              <a:latin typeface="Exo 2.0" pitchFamily="50" charset="-52"/>
              <a:sym typeface="IBM Plex Sans"/>
            </a:endParaRPr>
          </a:p>
        </p:txBody>
      </p:sp>
      <p:sp>
        <p:nvSpPr>
          <p:cNvPr id="40" name="Google Shape;230;p9"/>
          <p:cNvSpPr txBox="1"/>
          <p:nvPr/>
        </p:nvSpPr>
        <p:spPr>
          <a:xfrm>
            <a:off x="306059" y="3886260"/>
            <a:ext cx="708072" cy="484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74" tIns="34274" rIns="34274" bIns="34274">
            <a:spAutoFit/>
          </a:bodyPr>
          <a:lstStyle>
            <a:lvl1pPr algn="ctr">
              <a:defRPr sz="6000" b="1"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1pPr>
          </a:lstStyle>
          <a:p>
            <a:pPr defTabSz="685783"/>
            <a:r>
              <a:rPr sz="2700" dirty="0">
                <a:solidFill>
                  <a:srgbClr val="7030A0"/>
                </a:solidFill>
                <a:latin typeface="Exo 2.0" pitchFamily="50" charset="-52"/>
                <a:sym typeface="Arial"/>
              </a:rPr>
              <a:t>26</a:t>
            </a:r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1159522" y="3803357"/>
            <a:ext cx="156588" cy="1092936"/>
          </a:xfrm>
          <a:prstGeom prst="rightBrace">
            <a:avLst>
              <a:gd name="adj1" fmla="val 68056"/>
              <a:gd name="adj2" fmla="val 50000"/>
            </a:avLst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:p14="http://schemas.microsoft.com/office/powerpoint/2010/main" val="267508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D93C123-7737-BD47-95FC-2A6096023489}"/>
              </a:ext>
            </a:extLst>
          </p:cNvPr>
          <p:cNvSpPr txBox="1"/>
          <p:nvPr/>
        </p:nvSpPr>
        <p:spPr>
          <a:xfrm>
            <a:off x="323353" y="192826"/>
            <a:ext cx="82089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sz="2400" b="1" dirty="0">
                <a:latin typeface="Exo 2.0" pitchFamily="50" charset="-52"/>
                <a:cs typeface="Geeza Pro" panose="02000400000000000000" pitchFamily="2" charset="-78"/>
              </a:rPr>
              <a:t>Лаборатории </a:t>
            </a:r>
            <a:r>
              <a:rPr lang="ru-RU" sz="2400" b="1" dirty="0" err="1">
                <a:latin typeface="Exo 2.0" pitchFamily="50" charset="-52"/>
                <a:cs typeface="Geeza Pro" panose="02000400000000000000" pitchFamily="2" charset="-78"/>
              </a:rPr>
              <a:t>Креативтех</a:t>
            </a:r>
            <a:endParaRPr lang="ru-RU" sz="2400" b="1" dirty="0">
              <a:latin typeface="Exo 2.0" pitchFamily="50" charset="-52"/>
              <a:cs typeface="Geeza Pro" panose="02000400000000000000" pitchFamily="2" charset="-78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5CEA52EC-31C2-9542-8FEF-7C33FB9A43F5}"/>
              </a:ext>
            </a:extLst>
          </p:cNvPr>
          <p:cNvSpPr/>
          <p:nvPr/>
        </p:nvSpPr>
        <p:spPr>
          <a:xfrm flipH="1">
            <a:off x="-17659" y="-1157"/>
            <a:ext cx="123912" cy="5143500"/>
          </a:xfrm>
          <a:custGeom>
            <a:avLst/>
            <a:gdLst/>
            <a:ahLst/>
            <a:cxnLst/>
            <a:rect l="l" t="t" r="r" b="b"/>
            <a:pathLst>
              <a:path w="9753600" h="6638925">
                <a:moveTo>
                  <a:pt x="0" y="0"/>
                </a:moveTo>
                <a:lnTo>
                  <a:pt x="9753600" y="0"/>
                </a:lnTo>
                <a:lnTo>
                  <a:pt x="9753600" y="6638924"/>
                </a:lnTo>
                <a:lnTo>
                  <a:pt x="0" y="6638924"/>
                </a:lnTo>
                <a:lnTo>
                  <a:pt x="0" y="0"/>
                </a:lnTo>
                <a:close/>
              </a:path>
            </a:pathLst>
          </a:custGeom>
          <a:solidFill>
            <a:srgbClr val="DECFE8"/>
          </a:solidFill>
        </p:spPr>
        <p:txBody>
          <a:bodyPr wrap="square" lIns="0" tIns="0" rIns="0" bIns="0" rtlCol="0"/>
          <a:lstStyle/>
          <a:p>
            <a:pPr defTabSz="685783">
              <a:defRPr/>
            </a:pPr>
            <a:endParaRPr sz="141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545" y="925250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Архитектура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Изобразительное искусство 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Керамика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Музыка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Видеостудия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Театральное искусство</a:t>
            </a: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Интерактивный выставочный центр (музей)</a:t>
            </a:r>
            <a:endParaRPr lang="en-US" sz="1200" dirty="0">
              <a:latin typeface="Exo 2.0" pitchFamily="50" charset="-52"/>
            </a:endParaRPr>
          </a:p>
          <a:p>
            <a:pPr marL="285743" indent="-179996"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</a:rPr>
              <a:t>Деревообработка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1F317D-5ABB-9F43-B55B-94D37F9849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75" y="694235"/>
            <a:ext cx="2114179" cy="2114179"/>
          </a:xfrm>
          <a:prstGeom prst="roundRect">
            <a:avLst>
              <a:gd name="adj" fmla="val 3929"/>
            </a:avLst>
          </a:prstGeom>
          <a:ln w="6350"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F841E6-B781-3545-9EFB-2C4164A6BB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41" y="694235"/>
            <a:ext cx="2114179" cy="2114179"/>
          </a:xfrm>
          <a:prstGeom prst="roundRect">
            <a:avLst>
              <a:gd name="adj" fmla="val 2821"/>
            </a:avLst>
          </a:prstGeom>
          <a:ln w="6350">
            <a:solidFill>
              <a:schemeClr val="tx1"/>
            </a:solidFill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C902AE-9042-8349-82BF-187695EF78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90" t="9799" r="75466" b="27032"/>
          <a:stretch/>
        </p:blipFill>
        <p:spPr>
          <a:xfrm>
            <a:off x="4482628" y="3466370"/>
            <a:ext cx="881460" cy="866519"/>
          </a:xfrm>
          <a:prstGeom prst="ellipse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580112" y="3389838"/>
            <a:ext cx="280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Exo 2.0" pitchFamily="50" charset="-52"/>
              </a:rPr>
              <a:t>Щетинина Анна Александровна</a:t>
            </a:r>
          </a:p>
          <a:p>
            <a:pPr>
              <a:spcAft>
                <a:spcPts val="600"/>
              </a:spcAft>
            </a:pPr>
            <a:r>
              <a:rPr lang="ru-RU" sz="1000" b="1" dirty="0">
                <a:latin typeface="Exo 2.0" pitchFamily="50" charset="-52"/>
              </a:rPr>
              <a:t>Руководитель </a:t>
            </a:r>
            <a:r>
              <a:rPr lang="ru-RU" sz="1000" b="1" dirty="0" err="1">
                <a:latin typeface="Exo 2.0" pitchFamily="50" charset="-52"/>
              </a:rPr>
              <a:t>Креативтех</a:t>
            </a:r>
            <a:endParaRPr lang="ru-RU" sz="1000" b="1" dirty="0">
              <a:latin typeface="Exo 2.0" pitchFamily="50" charset="-52"/>
            </a:endParaRPr>
          </a:p>
          <a:p>
            <a:pPr>
              <a:spcAft>
                <a:spcPts val="600"/>
              </a:spcAft>
            </a:pPr>
            <a:r>
              <a:rPr lang="ru-RU" sz="900" dirty="0">
                <a:latin typeface="Exo 2.0" pitchFamily="50" charset="-52"/>
              </a:rPr>
              <a:t>Советский и российский архитектор, </a:t>
            </a:r>
            <a:br>
              <a:rPr lang="ru-RU" sz="900" dirty="0">
                <a:latin typeface="Exo 2.0" pitchFamily="50" charset="-52"/>
              </a:rPr>
            </a:br>
            <a:r>
              <a:rPr lang="ru-RU" sz="900" dirty="0">
                <a:latin typeface="Exo 2.0" pitchFamily="50" charset="-52"/>
              </a:rPr>
              <a:t>дизайнер интерьеров, современный художник.</a:t>
            </a:r>
          </a:p>
          <a:p>
            <a:pPr>
              <a:spcAft>
                <a:spcPts val="600"/>
              </a:spcAft>
            </a:pPr>
            <a:r>
              <a:rPr lang="ru-RU" sz="900" dirty="0" err="1">
                <a:latin typeface="Exo 2.0" pitchFamily="50" charset="-52"/>
              </a:rPr>
              <a:t>Сооснователь</a:t>
            </a:r>
            <a:r>
              <a:rPr lang="ru-RU" sz="900" dirty="0">
                <a:latin typeface="Exo 2.0" pitchFamily="50" charset="-52"/>
              </a:rPr>
              <a:t> арт-кластера Никола-Ленивец.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354" y="2736161"/>
            <a:ext cx="3240535" cy="2304256"/>
          </a:xfrm>
          <a:prstGeom prst="roundRect">
            <a:avLst>
              <a:gd name="adj" fmla="val 605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с двумя скругленными соседними углами 15"/>
          <p:cNvSpPr/>
          <p:nvPr/>
        </p:nvSpPr>
        <p:spPr>
          <a:xfrm>
            <a:off x="323354" y="2736161"/>
            <a:ext cx="3240535" cy="462895"/>
          </a:xfrm>
          <a:prstGeom prst="round2SameRect">
            <a:avLst>
              <a:gd name="adj1" fmla="val 27242"/>
              <a:gd name="adj2" fmla="val 0"/>
            </a:avLst>
          </a:prstGeom>
          <a:solidFill>
            <a:srgbClr val="751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000EDD-FC6F-9145-B9E7-25499796AEE4}"/>
              </a:ext>
            </a:extLst>
          </p:cNvPr>
          <p:cNvSpPr txBox="1"/>
          <p:nvPr/>
        </p:nvSpPr>
        <p:spPr>
          <a:xfrm>
            <a:off x="506562" y="3240217"/>
            <a:ext cx="2913310" cy="1486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996" indent="-179996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  <a:cs typeface="Arial" panose="020B0604020202020204" pitchFamily="34" charset="0"/>
              </a:rPr>
              <a:t>Подготовка к творческим конкурсам</a:t>
            </a:r>
          </a:p>
          <a:p>
            <a:pPr marL="179996" indent="-179996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  <a:ea typeface="Calibri" panose="020F0502020204030204" pitchFamily="34" charset="0"/>
                <a:cs typeface="Arial" panose="020B0604020202020204" pitchFamily="34" charset="0"/>
              </a:rPr>
              <a:t>Обучение сотрудников, проведение </a:t>
            </a:r>
            <a:r>
              <a:rPr lang="ru-RU" sz="1200" dirty="0" err="1">
                <a:latin typeface="Exo 2.0" pitchFamily="50" charset="-52"/>
                <a:ea typeface="Calibri" panose="020F0502020204030204" pitchFamily="34" charset="0"/>
                <a:cs typeface="Arial" panose="020B0604020202020204" pitchFamily="34" charset="0"/>
              </a:rPr>
              <a:t>интенсивов</a:t>
            </a:r>
            <a:r>
              <a:rPr lang="ru-RU" sz="1200" dirty="0">
                <a:latin typeface="Exo 2.0" pitchFamily="50" charset="-52"/>
                <a:ea typeface="Calibri" panose="020F0502020204030204" pitchFamily="34" charset="0"/>
                <a:cs typeface="Arial" panose="020B0604020202020204" pitchFamily="34" charset="0"/>
              </a:rPr>
              <a:t> и мастер-классов для сотрудников школ</a:t>
            </a:r>
          </a:p>
          <a:p>
            <a:pPr marL="179996" indent="-179996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Exo 2.0" pitchFamily="50" charset="-52"/>
                <a:cs typeface="Arial" panose="020B0604020202020204" pitchFamily="34" charset="0"/>
              </a:rPr>
              <a:t>Мастер-классы, кружки</a:t>
            </a:r>
          </a:p>
          <a:p>
            <a:pPr marL="179996" indent="-179996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 err="1">
                <a:latin typeface="Exo 2.0" pitchFamily="50" charset="-52"/>
                <a:cs typeface="Arial" panose="020B0604020202020204" pitchFamily="34" charset="0"/>
              </a:rPr>
              <a:t>Звуко</a:t>
            </a:r>
            <a:r>
              <a:rPr lang="ru-RU" sz="1200" dirty="0">
                <a:latin typeface="Exo 2.0" pitchFamily="50" charset="-52"/>
                <a:cs typeface="Arial" panose="020B0604020202020204" pitchFamily="34" charset="0"/>
              </a:rPr>
              <a:t>- и видео- запись курсов </a:t>
            </a:r>
            <a:br>
              <a:rPr lang="ru-RU" sz="1200" dirty="0">
                <a:latin typeface="Exo 2.0" pitchFamily="50" charset="-52"/>
                <a:cs typeface="Arial" panose="020B0604020202020204" pitchFamily="34" charset="0"/>
              </a:rPr>
            </a:br>
            <a:r>
              <a:rPr lang="ru-RU" sz="1200" dirty="0">
                <a:latin typeface="Exo 2.0" pitchFamily="50" charset="-52"/>
                <a:cs typeface="Arial" panose="020B0604020202020204" pitchFamily="34" charset="0"/>
              </a:rPr>
              <a:t>и креативов, </a:t>
            </a:r>
            <a:r>
              <a:rPr lang="en-US" sz="1200" dirty="0">
                <a:latin typeface="Exo 2.0" pitchFamily="50" charset="-52"/>
                <a:cs typeface="Arial" panose="020B0604020202020204" pitchFamily="34" charset="0"/>
              </a:rPr>
              <a:t>VR-</a:t>
            </a:r>
            <a:r>
              <a:rPr lang="ru-RU" sz="1200" dirty="0">
                <a:latin typeface="Exo 2.0" pitchFamily="50" charset="-52"/>
                <a:cs typeface="Arial" panose="020B0604020202020204" pitchFamily="34" charset="0"/>
              </a:rPr>
              <a:t>курсов</a:t>
            </a:r>
            <a:endParaRPr lang="ru-RU" sz="1200" dirty="0">
              <a:latin typeface="Exo 2.0" pitchFamily="5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3" y="2782942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b="1" dirty="0">
                <a:solidFill>
                  <a:schemeClr val="bg1"/>
                </a:solidFill>
                <a:latin typeface="Exo 2.0" pitchFamily="50" charset="-52"/>
              </a:rPr>
              <a:t>Фокус: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F9358-95CF-814E-9118-A3D7F6AEB2D8}"/>
              </a:ext>
            </a:extLst>
          </p:cNvPr>
          <p:cNvSpPr txBox="1"/>
          <p:nvPr/>
        </p:nvSpPr>
        <p:spPr>
          <a:xfrm>
            <a:off x="323353" y="599321"/>
            <a:ext cx="20714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/>
              <a:t>8 из 8 лабораторий открыто</a:t>
            </a:r>
          </a:p>
        </p:txBody>
      </p:sp>
    </p:spTree>
    <p:extLst>
      <p:ext uri="{BB962C8B-B14F-4D97-AF65-F5344CB8AC3E}">
        <p14:creationId xmlns:p14="http://schemas.microsoft.com/office/powerpoint/2010/main" val="2612611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78284" y="98757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926" y="422793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6210" y="928195"/>
            <a:ext cx="5483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Exo 2.0 Light" pitchFamily="50" charset="-52"/>
              </a:rPr>
              <a:t>Первые </a:t>
            </a:r>
          </a:p>
          <a:p>
            <a:r>
              <a:rPr lang="ru-RU" sz="6000" b="1" dirty="0">
                <a:solidFill>
                  <a:schemeClr val="bg1"/>
                </a:solidFill>
                <a:latin typeface="Exo 2.0 Light" pitchFamily="50" charset="-52"/>
              </a:rPr>
              <a:t>шаги </a:t>
            </a:r>
            <a:r>
              <a:rPr lang="ru-RU" sz="6000" b="1" dirty="0" smtClean="0">
                <a:solidFill>
                  <a:schemeClr val="bg1"/>
                </a:solidFill>
                <a:latin typeface="Exo 2.0 Light" pitchFamily="50" charset="-52"/>
              </a:rPr>
              <a:t>в </a:t>
            </a:r>
            <a:r>
              <a:rPr lang="ru-RU" sz="6000" b="1" dirty="0">
                <a:solidFill>
                  <a:schemeClr val="bg1"/>
                </a:solidFill>
                <a:latin typeface="Exo 2.0 Light" pitchFamily="50" charset="-52"/>
              </a:rPr>
              <a:t>науку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5884431" y="1119279"/>
            <a:ext cx="2576001" cy="2964861"/>
          </a:xfrm>
          <a:prstGeom prst="roundRect">
            <a:avLst>
              <a:gd name="adj" fmla="val 6560"/>
            </a:avLst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5236" y="3530826"/>
            <a:ext cx="1557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Exo 2.0 Light"/>
              </a:rPr>
              <a:t>июнь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12035" y="281245"/>
            <a:ext cx="828260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Летняя смена для 1-4 классов </a:t>
            </a:r>
            <a:r>
              <a:rPr lang="ru" dirty="0" smtClean="0"/>
              <a:t>«Первые </a:t>
            </a:r>
            <a:r>
              <a:rPr lang="ru" dirty="0"/>
              <a:t>шаги в </a:t>
            </a:r>
            <a:r>
              <a:rPr lang="ru" dirty="0" smtClean="0"/>
              <a:t>науку»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26749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2373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 smtClean="0"/>
              <a:t>Треки и содержание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88504" y="3696553"/>
            <a:ext cx="2194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6019" y="1215767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10 дней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3" y="1905471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обед, полдник </a:t>
            </a:r>
            <a:endParaRPr lang="ru-RU" dirty="0"/>
          </a:p>
          <a:p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40513" y="2505838"/>
            <a:ext cx="45452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/>
              <a:t>Познавательные практические занятия по направлениям: биотехнологии, занимательная физика и химия, робототехника и механика, программирование. Игры на свежем воздухе. Интеллектуальный досуг. Творческие занятия. Основы проектной деятельности</a:t>
            </a:r>
            <a:endParaRPr lang="ru-RU" sz="1200" dirty="0"/>
          </a:p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76825" y="4419023"/>
            <a:ext cx="3434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д</a:t>
            </a:r>
            <a:r>
              <a:rPr lang="ru-RU" dirty="0" smtClean="0"/>
              <a:t>о 80 человек в одном потоке 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840510" y="3683475"/>
            <a:ext cx="3302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Июнь 3-12,13-22,24-3 июля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78284" y="98757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926" y="422793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9474" y="3530826"/>
            <a:ext cx="1557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Exo 2.0 Light"/>
              </a:rPr>
              <a:t>июнь</a:t>
            </a:r>
            <a:endParaRPr lang="ru-RU" sz="3600" b="1" dirty="0">
              <a:solidFill>
                <a:schemeClr val="bg1"/>
              </a:solidFill>
              <a:latin typeface="Exo 2.0 Light"/>
            </a:endParaRPr>
          </a:p>
        </p:txBody>
      </p:sp>
      <p:pic>
        <p:nvPicPr>
          <p:cNvPr id="4098" name="Picture 2" descr="https://downloader.disk.yandex.ru/preview/ebc407bd21f44893b29a7fd0d0a48a6729dd567a174fccdc092d9766339ed5dd/65f4b082/bACKqaIGiEV_-tE4xcU12n0lEbyy9xYrFlOOsdduGRxLGAQl-4TTGMpbsCbwrjrEhpPbAWrhVkUL0Inc3iWGOQ%3D%3D?uid=0&amp;filename=IMG_5393.JPG&amp;disposition=inline&amp;hash=&amp;limit=0&amp;content_type=image%2Fjpeg&amp;owner_uid=0&amp;tknv=v2&amp;size=1920x95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t="132" r="19852"/>
          <a:stretch/>
        </p:blipFill>
        <p:spPr bwMode="auto">
          <a:xfrm>
            <a:off x="6288921" y="2287412"/>
            <a:ext cx="2652012" cy="2757185"/>
          </a:xfrm>
          <a:prstGeom prst="round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2208" y="863893"/>
            <a:ext cx="663548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Exo 2.0 Light" pitchFamily="50" charset="-52"/>
              </a:rPr>
              <a:t>Проектная междисциплинарная школ</a:t>
            </a:r>
            <a:r>
              <a:rPr lang="ru-RU" sz="5400" b="1" dirty="0" smtClean="0">
                <a:solidFill>
                  <a:schemeClr val="bg1"/>
                </a:solidFill>
                <a:latin typeface="Exo 2.0 Light" pitchFamily="50" charset="-52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9062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0167" y="225579"/>
            <a:ext cx="87942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dirty="0"/>
              <a:t>Летняя смена для </a:t>
            </a:r>
            <a:r>
              <a:rPr lang="ru" sz="2200" dirty="0" smtClean="0"/>
              <a:t>5-7 и 8-10 классов </a:t>
            </a:r>
            <a:br>
              <a:rPr lang="ru" sz="2200" dirty="0" smtClean="0"/>
            </a:br>
            <a:r>
              <a:rPr lang="ru" sz="2200" dirty="0" smtClean="0"/>
              <a:t>«Проектная междисциплинарная школа</a:t>
            </a:r>
            <a:r>
              <a:rPr lang="ru" dirty="0" smtClean="0"/>
              <a:t>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26749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1976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 smtClean="0"/>
              <a:t>Треки и содержание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14661" y="3696553"/>
            <a:ext cx="2268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6019" y="1215767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7 дней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3" y="1905471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обед, полдник </a:t>
            </a:r>
            <a:endParaRPr lang="ru-RU" dirty="0"/>
          </a:p>
          <a:p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40513" y="2505838"/>
            <a:ext cx="4272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Продолжительность смены: </a:t>
            </a:r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76826" y="4427001"/>
            <a:ext cx="3393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До 150 человек в одном потоке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432" y="2457784"/>
            <a:ext cx="4548010" cy="12375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00974" y="3717025"/>
            <a:ext cx="24689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Июнь </a:t>
            </a:r>
            <a:r>
              <a:rPr lang="ru-RU" dirty="0" smtClean="0"/>
              <a:t>3-9,10-16,17-23,24-30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10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78284" y="98757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926" y="422793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6211" y="956954"/>
            <a:ext cx="6207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Exo 2.0 Light" pitchFamily="50" charset="-52"/>
              </a:rPr>
              <a:t>Мастерская креатива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7" t="1031" r="18824" b="4026"/>
          <a:stretch/>
        </p:blipFill>
        <p:spPr>
          <a:xfrm>
            <a:off x="5850534" y="2055362"/>
            <a:ext cx="2609898" cy="2909977"/>
          </a:xfrm>
          <a:prstGeom prst="flowChartAlternateProcess">
            <a:avLst/>
          </a:prstGeom>
          <a:ln w="635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678284" y="3530826"/>
            <a:ext cx="1557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Exo 2.0 Light"/>
              </a:rPr>
              <a:t>июнь</a:t>
            </a:r>
          </a:p>
        </p:txBody>
      </p:sp>
    </p:spTree>
    <p:extLst>
      <p:ext uri="{BB962C8B-B14F-4D97-AF65-F5344CB8AC3E}">
        <p14:creationId xmlns:p14="http://schemas.microsoft.com/office/powerpoint/2010/main" val="88051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62948" y="280227"/>
            <a:ext cx="870005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Летняя смена для </a:t>
            </a:r>
            <a:r>
              <a:rPr lang="ru" dirty="0" smtClean="0"/>
              <a:t>8-10 </a:t>
            </a:r>
            <a:r>
              <a:rPr lang="ru" dirty="0"/>
              <a:t>классов </a:t>
            </a:r>
            <a:r>
              <a:rPr lang="ru" dirty="0" smtClean="0"/>
              <a:t>«Мастерская креатива»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26749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1976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Содержание смены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88504" y="3696553"/>
            <a:ext cx="1967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6018" y="1215767"/>
            <a:ext cx="4250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7 дней, с возможностью проживания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2" y="1905471"/>
            <a:ext cx="3578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обед, полдник, ужин </a:t>
            </a:r>
            <a:endParaRPr lang="ru-RU" dirty="0"/>
          </a:p>
          <a:p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87022" y="2585738"/>
            <a:ext cx="437963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200" dirty="0" smtClean="0"/>
              <a:t>Практические занятия по изобразительному искусству и архитектуре. Встречи с известными художниками и архитекторами. Рефлексия образовательного опыта и проектирование образовательного маршрута. </a:t>
            </a:r>
            <a:endParaRPr lang="ru-RU" sz="1200" dirty="0"/>
          </a:p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 смены</a:t>
            </a:r>
            <a:r>
              <a:rPr lang="ru-RU" dirty="0"/>
              <a:t>: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09392" y="4413563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40 человек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83594" y="3715534"/>
            <a:ext cx="16065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17 июня-23 июня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9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-48127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78284" y="98757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926" y="422793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284" y="1161519"/>
            <a:ext cx="7160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Exo 2.0 Light" pitchFamily="50" charset="-52"/>
              </a:rPr>
              <a:t>Театральная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atic.smartafisha.ru/photo/training/16/73/167387/photo_1322205_55c4a5d1ca6a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76" y="2526614"/>
            <a:ext cx="3542969" cy="2358289"/>
          </a:xfrm>
          <a:prstGeom prst="round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8604" y="3511891"/>
            <a:ext cx="1557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Exo 2.0 Light"/>
              </a:rPr>
              <a:t>июнь</a:t>
            </a:r>
            <a:endParaRPr lang="ru-RU" sz="3600" b="1" dirty="0">
              <a:solidFill>
                <a:schemeClr val="bg1"/>
              </a:solidFill>
              <a:latin typeface="Exo 2.0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1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10456" y="280227"/>
            <a:ext cx="82525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Летняя смена для </a:t>
            </a:r>
            <a:r>
              <a:rPr lang="ru" dirty="0" smtClean="0"/>
              <a:t>8-10 </a:t>
            </a:r>
            <a:r>
              <a:rPr lang="ru" dirty="0"/>
              <a:t>классов </a:t>
            </a:r>
            <a:r>
              <a:rPr lang="ru" dirty="0" smtClean="0"/>
              <a:t>«Театральная»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26749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1976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Содержание смены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88504" y="3696553"/>
            <a:ext cx="1967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59061" y="1221466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14 дней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2" y="1905471"/>
            <a:ext cx="3578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обед, полдник, ужин </a:t>
            </a:r>
            <a:endParaRPr lang="ru-RU" dirty="0"/>
          </a:p>
          <a:p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57583" y="2482252"/>
            <a:ext cx="463827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200" dirty="0" smtClean="0"/>
              <a:t>Практические занятия по актёрскому мастерству, сценической речи, хореографии. Встречи с известными актерами и театральными педагогами. Рефлексия образовательного опыта и проектирование образовательного маршрута. </a:t>
            </a:r>
            <a:endParaRPr lang="ru-RU" sz="1200" dirty="0"/>
          </a:p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93437" y="4420127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До 60 человек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859061" y="3691871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24 июня-7 июля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72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78284" y="98757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926" y="422793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284" y="1418618"/>
            <a:ext cx="7160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Exo 2.0 Light" pitchFamily="50" charset="-52"/>
              </a:rPr>
              <a:t>Пленэр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8604" y="3511891"/>
            <a:ext cx="1557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Exo 2.0 Light"/>
              </a:rPr>
              <a:t>июнь</a:t>
            </a:r>
            <a:endParaRPr lang="ru-RU" sz="3600" b="1" dirty="0">
              <a:solidFill>
                <a:schemeClr val="bg1"/>
              </a:solidFill>
              <a:latin typeface="Exo 2.0 Light"/>
            </a:endParaRPr>
          </a:p>
        </p:txBody>
      </p:sp>
      <p:pic>
        <p:nvPicPr>
          <p:cNvPr id="6146" name="Picture 2" descr="https://upload2.schoolrm.ru/resize_cache/2659534/c3bed4c46e3bebf9034448fed65e7b8e/iblock/962/9620f5acb4a5fa115872a08ed6e0c0f5/IMIheZXmFtU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4" t="18969" r="5228" b="9941"/>
          <a:stretch/>
        </p:blipFill>
        <p:spPr bwMode="auto">
          <a:xfrm>
            <a:off x="5957394" y="1119279"/>
            <a:ext cx="2503038" cy="2952113"/>
          </a:xfrm>
          <a:prstGeom prst="round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3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7224" y="300642"/>
            <a:ext cx="870005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Интенсив для детей и взрослых «Пленэр»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26749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1976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Содержание смены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88504" y="3696553"/>
            <a:ext cx="227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6018" y="1215767"/>
            <a:ext cx="3737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7 дней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2" y="1905471"/>
            <a:ext cx="3578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</a:t>
            </a:r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87022" y="2660523"/>
            <a:ext cx="43796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200" dirty="0" smtClean="0"/>
              <a:t>Практические занятия по изобразительному искусству на природе.  Встречи с известными художниками. Лекции по искусству, теории живописи.</a:t>
            </a:r>
            <a:endParaRPr lang="ru-RU" sz="1200" dirty="0"/>
          </a:p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05484" y="4413563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До 40 человек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82707" y="3706439"/>
            <a:ext cx="16065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/>
              <a:t>24 июня-30 июня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10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78284" y="98757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926" y="4227934"/>
            <a:ext cx="77821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6211" y="877969"/>
            <a:ext cx="71603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err="1" smtClean="0">
                <a:solidFill>
                  <a:schemeClr val="bg1"/>
                </a:solidFill>
                <a:latin typeface="Exo 2.0 Light" pitchFamily="50" charset="-52"/>
              </a:rPr>
              <a:t>Блогинг</a:t>
            </a:r>
            <a:r>
              <a:rPr lang="ru-RU" sz="6600" b="1" dirty="0" smtClean="0">
                <a:solidFill>
                  <a:schemeClr val="bg1"/>
                </a:solidFill>
                <a:latin typeface="Exo 2.0 Light" pitchFamily="50" charset="-52"/>
              </a:rPr>
              <a:t> </a:t>
            </a:r>
          </a:p>
          <a:p>
            <a:r>
              <a:rPr lang="ru-RU" sz="6600" b="1" dirty="0" smtClean="0">
                <a:solidFill>
                  <a:schemeClr val="bg1"/>
                </a:solidFill>
                <a:latin typeface="Exo 2.0 Light" pitchFamily="50" charset="-52"/>
              </a:rPr>
              <a:t>и медиа 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torage.yandexcloud.net/rdsh/uploads/72/ccbbb643c7676e512e9e3532669f5b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r="16370"/>
          <a:stretch/>
        </p:blipFill>
        <p:spPr bwMode="auto">
          <a:xfrm>
            <a:off x="5158982" y="1275219"/>
            <a:ext cx="3129281" cy="2737460"/>
          </a:xfrm>
          <a:prstGeom prst="round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63263" y="3517229"/>
            <a:ext cx="3814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Exo 2.0 Light"/>
              </a:rPr>
              <a:t>и</a:t>
            </a:r>
            <a:r>
              <a:rPr lang="ru-RU" sz="3600" b="1" dirty="0" smtClean="0">
                <a:solidFill>
                  <a:schemeClr val="bg1"/>
                </a:solidFill>
                <a:latin typeface="Exo 2.0 Light"/>
              </a:rPr>
              <a:t>юнь, август</a:t>
            </a:r>
            <a:endParaRPr lang="ru-RU" sz="3600" b="1" dirty="0">
              <a:solidFill>
                <a:schemeClr val="bg1"/>
              </a:solidFill>
              <a:latin typeface="Exo 2.0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610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10456" y="280227"/>
            <a:ext cx="82525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Летняя смена для </a:t>
            </a:r>
            <a:r>
              <a:rPr lang="ru" dirty="0" smtClean="0"/>
              <a:t>8-10 </a:t>
            </a:r>
            <a:r>
              <a:rPr lang="ru" dirty="0"/>
              <a:t>классов </a:t>
            </a:r>
            <a:r>
              <a:rPr lang="ru" dirty="0" smtClean="0"/>
              <a:t>«Блоггинг и медиа»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26749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1976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Содержание смены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61277" y="3696553"/>
            <a:ext cx="216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6019" y="1215767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7 дней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2" y="1905471"/>
            <a:ext cx="3578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обед, полдник, ужин </a:t>
            </a:r>
            <a:endParaRPr lang="ru-RU" dirty="0"/>
          </a:p>
          <a:p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26955" y="2473577"/>
            <a:ext cx="436649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200" dirty="0" smtClean="0"/>
              <a:t>Практические занятия по фото и видеосъемке, монтажу. Встречи с известными </a:t>
            </a:r>
            <a:r>
              <a:rPr lang="ru-RU" sz="1200" dirty="0" err="1" smtClean="0"/>
              <a:t>блогерами</a:t>
            </a:r>
            <a:r>
              <a:rPr lang="ru-RU" sz="1200" dirty="0" smtClean="0"/>
              <a:t>. Практические занятия в студии. Рефлексия образовательного опыта и проектирование дальнейшего образовательного маршрута. </a:t>
            </a:r>
            <a:endParaRPr lang="ru-RU" sz="1200" dirty="0"/>
          </a:p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76826" y="4419023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До 20 человек в потоке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83594" y="3734695"/>
            <a:ext cx="23519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/>
              <a:t>17-23 июня, 26-31 августа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24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490330" y="960784"/>
            <a:ext cx="8089909" cy="110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90330" y="4216420"/>
            <a:ext cx="8188931" cy="17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1739" y="995816"/>
            <a:ext cx="71603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err="1" smtClean="0">
                <a:solidFill>
                  <a:schemeClr val="bg1"/>
                </a:solidFill>
                <a:latin typeface="Exo 2.0 Light" pitchFamily="50" charset="-52"/>
              </a:rPr>
              <a:t>ЭкоАрт</a:t>
            </a:r>
            <a:r>
              <a:rPr lang="ru-RU" sz="6600" b="1" dirty="0" smtClean="0">
                <a:solidFill>
                  <a:schemeClr val="bg1"/>
                </a:solidFill>
                <a:latin typeface="Exo 2.0 Light" pitchFamily="50" charset="-52"/>
              </a:rPr>
              <a:t> Резиденция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256105" y="13631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10375" r="8725" b="18976"/>
          <a:stretch/>
        </p:blipFill>
        <p:spPr>
          <a:xfrm>
            <a:off x="6414966" y="1251559"/>
            <a:ext cx="2264295" cy="2460473"/>
          </a:xfrm>
          <a:prstGeom prst="roundRect">
            <a:avLst/>
          </a:prstGeom>
          <a:ln w="6350"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490330" y="3546094"/>
            <a:ext cx="3113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Exo 2.0 Light"/>
              </a:rPr>
              <a:t>август</a:t>
            </a:r>
            <a:endParaRPr lang="ru-RU" sz="3600" b="1" dirty="0">
              <a:solidFill>
                <a:schemeClr val="bg1"/>
              </a:solidFill>
              <a:latin typeface="Exo 2.0 Light"/>
            </a:endParaRPr>
          </a:p>
        </p:txBody>
      </p:sp>
    </p:spTree>
    <p:extLst>
      <p:ext uri="{BB962C8B-B14F-4D97-AF65-F5344CB8AC3E}">
        <p14:creationId xmlns:p14="http://schemas.microsoft.com/office/powerpoint/2010/main" val="174697704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704200" y="1108929"/>
            <a:ext cx="4545275" cy="374257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38178" y="152866"/>
            <a:ext cx="880582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</a:t>
            </a:r>
            <a:r>
              <a:rPr lang="ru" dirty="0" smtClean="0"/>
              <a:t>нтенсив «ЭкоАрт Резиденция»</a:t>
            </a:r>
            <a:endParaRPr dirty="0"/>
          </a:p>
        </p:txBody>
      </p:sp>
      <p:pic>
        <p:nvPicPr>
          <p:cNvPr id="6" name="Picture 2" descr="C:\Users\79961\Downloads\Telegram Desktop\3x\Asset 1@3x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7"/>
          <a:stretch/>
        </p:blipFill>
        <p:spPr bwMode="auto">
          <a:xfrm>
            <a:off x="8494644" y="325101"/>
            <a:ext cx="536712" cy="5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93013" y="201907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17224" y="1100842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0456" y="1100842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9557" y="1100843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224" y="1802216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0456" y="1802216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9557" y="1802217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7224" y="2503590"/>
            <a:ext cx="2643072" cy="956355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0456" y="2503590"/>
            <a:ext cx="2643072" cy="956355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9557" y="2503591"/>
            <a:ext cx="2743365" cy="961338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224" y="3590111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456" y="3590111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9557" y="3590112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224" y="4283399"/>
            <a:ext cx="2643072" cy="568107"/>
          </a:xfrm>
          <a:prstGeom prst="roundRect">
            <a:avLst/>
          </a:prstGeom>
          <a:solidFill>
            <a:srgbClr val="E4C3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0456" y="4283399"/>
            <a:ext cx="2643072" cy="568107"/>
          </a:xfrm>
          <a:prstGeom prst="roundRect">
            <a:avLst/>
          </a:prstGeom>
          <a:solidFill>
            <a:srgbClr val="BA6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9557" y="4283400"/>
            <a:ext cx="274336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8505" y="1192696"/>
            <a:ext cx="245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Продолжительность </a:t>
            </a:r>
            <a:r>
              <a:rPr lang="ru-RU" dirty="0" smtClean="0"/>
              <a:t>смены 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4205" y="1932380"/>
            <a:ext cx="217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Питание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9874" y="2768805"/>
            <a:ext cx="1976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Содержание смены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88504" y="3696553"/>
            <a:ext cx="227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Планируемые даты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4205" y="4389841"/>
            <a:ext cx="1875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мест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704203" y="1100843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16019" y="1215767"/>
            <a:ext cx="4333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13 дней, без или с  проживанием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704202" y="1802217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9392" y="1905471"/>
            <a:ext cx="3578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Завтрак, обед, полдник, ужин</a:t>
            </a:r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704201" y="2503589"/>
            <a:ext cx="4545275" cy="95635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04200" y="2477244"/>
            <a:ext cx="454527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200" dirty="0" smtClean="0"/>
              <a:t>Практические занятия по экологическому искусству, </a:t>
            </a:r>
            <a:r>
              <a:rPr lang="ru-RU" sz="1200" dirty="0" err="1" smtClean="0"/>
              <a:t>рециклингу</a:t>
            </a:r>
            <a:r>
              <a:rPr lang="ru-RU" sz="1200" dirty="0" smtClean="0"/>
              <a:t>, ответственному </a:t>
            </a:r>
            <a:r>
              <a:rPr lang="ru-RU" sz="1200" dirty="0" err="1" smtClean="0"/>
              <a:t>экологичному</a:t>
            </a:r>
            <a:r>
              <a:rPr lang="ru-RU" sz="1200" dirty="0" smtClean="0"/>
              <a:t> поведению, соучастному проектированию (созданию арт-объектов в городском пространстве). Встречи с художниками, архитекторами, экологами.</a:t>
            </a:r>
            <a:endParaRPr lang="ru-RU" sz="1200" dirty="0"/>
          </a:p>
          <a:p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04200" y="3590112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704200" y="4283399"/>
            <a:ext cx="4545275" cy="56810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5C0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Продолжительность смены: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76826" y="4419023"/>
            <a:ext cx="245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До 40 человек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79053" y="3752946"/>
            <a:ext cx="1313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19-31 августа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90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C:\Users\79961\Downloads\0B8A0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6" r="21951"/>
          <a:stretch/>
        </p:blipFill>
        <p:spPr bwMode="auto">
          <a:xfrm>
            <a:off x="6161865" y="1161519"/>
            <a:ext cx="2576001" cy="2964861"/>
          </a:xfrm>
          <a:prstGeom prst="roundRect">
            <a:avLst>
              <a:gd name="adj" fmla="val 65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7999"/>
            <a:ext cx="9144000" cy="5151499"/>
          </a:xfrm>
          <a:prstGeom prst="roundRect">
            <a:avLst>
              <a:gd name="adj" fmla="val 0"/>
            </a:avLst>
          </a:prstGeom>
          <a:solidFill>
            <a:srgbClr val="5C0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C0F8B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252917" y="1015402"/>
            <a:ext cx="8659170" cy="88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77697" y="4773303"/>
            <a:ext cx="85546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4942" y="170202"/>
            <a:ext cx="8351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Exo 2.0 Light" pitchFamily="50" charset="-52"/>
              </a:rPr>
              <a:t>КАК ЗАПИСАТЬСЯ</a:t>
            </a:r>
          </a:p>
        </p:txBody>
      </p:sp>
      <p:pic>
        <p:nvPicPr>
          <p:cNvPr id="9" name="Picture 2" descr="C:\Users\79961\Downloads\Telegram Desktop\3x\Asset 2@3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2"/>
          <a:stretch/>
        </p:blipFill>
        <p:spPr bwMode="auto">
          <a:xfrm>
            <a:off x="8383324" y="129830"/>
            <a:ext cx="648268" cy="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187646" y="1347703"/>
            <a:ext cx="614025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Exo 2.0 Light"/>
              </a:rPr>
              <a:t>1</a:t>
            </a:r>
            <a:r>
              <a:rPr lang="ru-RU" sz="2400" dirty="0" smtClean="0">
                <a:solidFill>
                  <a:schemeClr val="bg1"/>
                </a:solidFill>
                <a:latin typeface="Exo 2.0 Light"/>
              </a:rPr>
              <a:t>. Зайти на сайт Технопарка </a:t>
            </a:r>
            <a:r>
              <a:rPr lang="en-US" sz="2400" dirty="0" err="1" smtClean="0">
                <a:solidFill>
                  <a:schemeClr val="bg1"/>
                </a:solidFill>
                <a:latin typeface="Exo 2.0 Light"/>
              </a:rPr>
              <a:t>Kapitsa.center</a:t>
            </a:r>
            <a:endParaRPr lang="ru-RU" sz="2400" dirty="0" smtClean="0">
              <a:solidFill>
                <a:schemeClr val="bg1"/>
              </a:solidFill>
              <a:latin typeface="Exo 2.0 Light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Exo 2.0 Light"/>
              </a:rPr>
              <a:t>2. Открыть страницу «Летние смены»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Exo 2.0 Light"/>
              </a:rPr>
              <a:t>3. Выбрать интересующую смену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Exo 2.0 Light"/>
              </a:rPr>
              <a:t>4. Заполнить предварительную заявку</a:t>
            </a:r>
            <a:r>
              <a:rPr lang="en-US" sz="2400" dirty="0" smtClean="0">
                <a:solidFill>
                  <a:schemeClr val="bg1"/>
                </a:solidFill>
                <a:latin typeface="Exo 2.0 Light"/>
              </a:rPr>
              <a:t> (</a:t>
            </a:r>
            <a:r>
              <a:rPr lang="ru-RU" sz="2400" dirty="0" smtClean="0">
                <a:solidFill>
                  <a:schemeClr val="bg1"/>
                </a:solidFill>
                <a:latin typeface="Exo 2.0 Light"/>
              </a:rPr>
              <a:t>опция доступна с 25 марта)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Exo 2.0 Light"/>
              </a:rPr>
              <a:t>5. Дождаться звонка администратора</a:t>
            </a:r>
            <a:endParaRPr lang="ru-RU" sz="2400" dirty="0">
              <a:solidFill>
                <a:schemeClr val="bg1"/>
              </a:solidFill>
              <a:latin typeface="Exo 2.0 Ligh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7697" y="1378496"/>
            <a:ext cx="2345239" cy="2352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05" y="1292347"/>
            <a:ext cx="2532822" cy="25328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3079">
            <a:off x="1169460" y="3460390"/>
            <a:ext cx="2246992" cy="15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1053</Words>
  <Application>Microsoft Office PowerPoint</Application>
  <PresentationFormat>Экран (16:9)</PresentationFormat>
  <Paragraphs>292</Paragraphs>
  <Slides>23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5" baseType="lpstr">
      <vt:lpstr>Arial</vt:lpstr>
      <vt:lpstr>Calibri</vt:lpstr>
      <vt:lpstr>Exo 2 Bold</vt:lpstr>
      <vt:lpstr>Exo 2.0</vt:lpstr>
      <vt:lpstr>Exo 2.0 Light</vt:lpstr>
      <vt:lpstr>Fira Sans Regular</vt:lpstr>
      <vt:lpstr>Geeza Pro</vt:lpstr>
      <vt:lpstr>Gilroy-Regular</vt:lpstr>
      <vt:lpstr>IBM Plex Sans</vt:lpstr>
      <vt:lpstr>IBM Plex Sans SemiBold</vt:lpstr>
      <vt:lpstr>Times New Roman</vt:lpstr>
      <vt:lpstr>Simple Light</vt:lpstr>
      <vt:lpstr>ЛЕТО  в Технопарке 2024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Летняя смена для 1-4 классов «Первые шаги в науку»</vt:lpstr>
      <vt:lpstr>Презентация PowerPoint</vt:lpstr>
      <vt:lpstr>Летняя смена для 5-7 и 8-10 классов  «Проектная междисциплинарная школа»</vt:lpstr>
      <vt:lpstr>Презентация PowerPoint</vt:lpstr>
      <vt:lpstr>Летняя смена для 8-10 классов «Мастерская креатива»</vt:lpstr>
      <vt:lpstr>Презентация PowerPoint</vt:lpstr>
      <vt:lpstr>Летняя смена для 8-10 классов «Театральная»</vt:lpstr>
      <vt:lpstr>Презентация PowerPoint</vt:lpstr>
      <vt:lpstr>Интенсив для детей и взрослых «Пленэр»</vt:lpstr>
      <vt:lpstr>Презентация PowerPoint</vt:lpstr>
      <vt:lpstr>Летняя смена для 8-10 классов «Блоггинг и медиа»</vt:lpstr>
      <vt:lpstr>Презентация PowerPoint</vt:lpstr>
      <vt:lpstr>Интенсив «ЭкоАрт Резиденция»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ЛЕТО  в Технопарке 2024</dc:title>
  <dc:creator>teacher</dc:creator>
  <cp:lastModifiedBy>teacher</cp:lastModifiedBy>
  <cp:revision>23</cp:revision>
  <dcterms:modified xsi:type="dcterms:W3CDTF">2024-03-16T07:33:26Z</dcterms:modified>
</cp:coreProperties>
</file>